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8"/>
  </p:notesMasterIdLst>
  <p:sldIdLst>
    <p:sldId id="273" r:id="rId3"/>
    <p:sldId id="509" r:id="rId4"/>
    <p:sldId id="470" r:id="rId5"/>
    <p:sldId id="510" r:id="rId6"/>
    <p:sldId id="5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Ark" userId="48246044-fa13-4899-9e63-0f10c617b4c9" providerId="ADAL" clId="{C4F4B753-13F5-427E-97B4-1FA695871494}"/>
    <pc:docChg chg="undo custSel modSld">
      <pc:chgData name="Amy Ark" userId="48246044-fa13-4899-9e63-0f10c617b4c9" providerId="ADAL" clId="{C4F4B753-13F5-427E-97B4-1FA695871494}" dt="2023-05-26T13:01:50.326" v="4"/>
      <pc:docMkLst>
        <pc:docMk/>
      </pc:docMkLst>
      <pc:sldChg chg="modSp mod">
        <pc:chgData name="Amy Ark" userId="48246044-fa13-4899-9e63-0f10c617b4c9" providerId="ADAL" clId="{C4F4B753-13F5-427E-97B4-1FA695871494}" dt="2023-05-26T13:01:50.326" v="4"/>
        <pc:sldMkLst>
          <pc:docMk/>
          <pc:sldMk cId="1897085048" sldId="596"/>
        </pc:sldMkLst>
        <pc:spChg chg="mod">
          <ac:chgData name="Amy Ark" userId="48246044-fa13-4899-9e63-0f10c617b4c9" providerId="ADAL" clId="{C4F4B753-13F5-427E-97B4-1FA695871494}" dt="2023-05-26T13:01:45.858" v="3"/>
          <ac:spMkLst>
            <pc:docMk/>
            <pc:sldMk cId="1897085048" sldId="596"/>
            <ac:spMk id="2" creationId="{2BE50AA3-4D58-155B-3065-EDCF6CF4FC78}"/>
          </ac:spMkLst>
        </pc:spChg>
        <pc:spChg chg="mod">
          <ac:chgData name="Amy Ark" userId="48246044-fa13-4899-9e63-0f10c617b4c9" providerId="ADAL" clId="{C4F4B753-13F5-427E-97B4-1FA695871494}" dt="2023-05-26T13:01:50.326" v="4"/>
          <ac:spMkLst>
            <pc:docMk/>
            <pc:sldMk cId="1897085048" sldId="596"/>
            <ac:spMk id="6" creationId="{BCFB1418-7C6B-DCD3-13C8-DD4FB9298F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698E-0304-4146-A0CC-AADB392C05FF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612C7-1FC2-419B-BB8D-0B9C513B3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5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18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572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33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38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2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27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56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17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2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39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9002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98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73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23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2841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5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175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0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7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16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2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8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430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827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71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91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9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50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70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44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9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rBI7UP9-hc&amp;feature=youtu.b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1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The importance of Shared, Brave &amp; Safe Spaces</a:t>
            </a:r>
            <a:br>
              <a:rPr lang="en-GB" sz="4400" dirty="0">
                <a:latin typeface="Desyrel" panose="02000603050000020003" pitchFamily="2" charset="0"/>
              </a:rPr>
            </a:b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406342" y="3575016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D181B508-9A55-4949-B81C-9CC73A60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83" y="1295687"/>
            <a:ext cx="3812343" cy="313466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WHAT DO WE MEAN BY DIALOGUE?</a:t>
            </a:r>
          </a:p>
          <a:p>
            <a:endParaRPr lang="en-US" sz="1800" dirty="0"/>
          </a:p>
          <a:p>
            <a:r>
              <a:rPr lang="en-US" sz="1800" dirty="0"/>
              <a:t>1. Read the 9 statements in your envelope and discuss</a:t>
            </a:r>
          </a:p>
          <a:p>
            <a:r>
              <a:rPr lang="en-US" sz="1800" dirty="0"/>
              <a:t>2. Now put them in order of the ones that you agree with the most to the least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C0F2C-79E3-4971-A110-8510625C5016}"/>
              </a:ext>
            </a:extLst>
          </p:cNvPr>
          <p:cNvSpPr txBox="1"/>
          <p:nvPr/>
        </p:nvSpPr>
        <p:spPr>
          <a:xfrm>
            <a:off x="4640881" y="594359"/>
            <a:ext cx="55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0555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DIAMOND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0555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 RANKING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414FFA-BB46-4DFD-A5B6-4F016120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" y="5815578"/>
            <a:ext cx="890808" cy="975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65D8C-40A3-FF05-E901-0B0FC19A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717" y="1195387"/>
            <a:ext cx="5960814" cy="47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Let’s have a think - Individual Task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66C-7A66-41DC-88D5-3E177582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978948"/>
            <a:ext cx="6297284" cy="441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On a separate post-it for each response, write answers to the following </a:t>
            </a:r>
          </a:p>
          <a:p>
            <a:pPr marL="0" indent="0">
              <a:buNone/>
            </a:pPr>
            <a:endParaRPr lang="en-US" sz="2800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What made you hesitate / not share something in the last activity?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87764B5F-6C33-401E-86C7-09A38BE7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244" y="1978948"/>
            <a:ext cx="2508876" cy="25088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 Breaking the wall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66C-7A66-41DC-88D5-3E177582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932" y="1978948"/>
            <a:ext cx="7192352" cy="44143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ea typeface="ＭＳ Ｐゴシック"/>
              </a:rPr>
              <a:t> What would make you feel comfortable to share answers that might be a little more personal or delve deeper?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87764B5F-6C33-401E-86C7-09A38BE7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244" y="1978948"/>
            <a:ext cx="2508876" cy="25088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50AA3-4D58-155B-3065-EDCF6CF4FC78}"/>
              </a:ext>
            </a:extLst>
          </p:cNvPr>
          <p:cNvSpPr/>
          <p:nvPr/>
        </p:nvSpPr>
        <p:spPr>
          <a:xfrm>
            <a:off x="2876" y="-4313"/>
            <a:ext cx="5333996" cy="6857999"/>
          </a:xfrm>
          <a:prstGeom prst="rect">
            <a:avLst/>
          </a:prstGeom>
          <a:solidFill>
            <a:srgbClr val="F19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ADA08-DC84-C68C-845D-D896A367F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9053" y="596693"/>
            <a:ext cx="961641" cy="5654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>
                <a:solidFill>
                  <a:schemeClr val="bg1"/>
                </a:solidFill>
                <a:ea typeface="ＭＳ Ｐゴシック"/>
              </a:rPr>
              <a:t>R</a:t>
            </a:r>
            <a:endParaRPr lang="en-US" sz="7200" b="1">
              <a:solidFill>
                <a:schemeClr val="bg1"/>
              </a:solidFill>
              <a:ea typeface="ＭＳ Ｐゴシック"/>
              <a:cs typeface="Calibri"/>
            </a:endParaRPr>
          </a:p>
          <a:p>
            <a:r>
              <a:rPr lang="en-US" sz="7200" b="1">
                <a:solidFill>
                  <a:schemeClr val="bg1"/>
                </a:solidFill>
                <a:ea typeface="ＭＳ Ｐゴシック"/>
              </a:rPr>
              <a:t>A</a:t>
            </a:r>
            <a:endParaRPr lang="en-US" sz="7200" b="1">
              <a:solidFill>
                <a:schemeClr val="bg1"/>
              </a:solidFill>
              <a:ea typeface="ＭＳ Ｐゴシック"/>
              <a:cs typeface="Calibri"/>
            </a:endParaRPr>
          </a:p>
          <a:p>
            <a:r>
              <a:rPr lang="en-US" sz="7200" b="1">
                <a:solidFill>
                  <a:schemeClr val="bg1"/>
                </a:solidFill>
                <a:ea typeface="ＭＳ Ｐゴシック"/>
              </a:rPr>
              <a:t>D</a:t>
            </a:r>
            <a:endParaRPr lang="en-US" sz="7200" b="1">
              <a:solidFill>
                <a:schemeClr val="bg1"/>
              </a:solidFill>
              <a:ea typeface="ＭＳ Ｐゴシック"/>
              <a:cs typeface="Calibri"/>
            </a:endParaRPr>
          </a:p>
          <a:p>
            <a:r>
              <a:rPr lang="en-US" sz="7200" b="1">
                <a:solidFill>
                  <a:schemeClr val="bg1"/>
                </a:solidFill>
                <a:ea typeface="ＭＳ Ｐゴシック"/>
              </a:rPr>
              <a:t> I </a:t>
            </a:r>
            <a:endParaRPr lang="en-US" sz="7200" b="1">
              <a:solidFill>
                <a:schemeClr val="bg1"/>
              </a:solidFill>
              <a:ea typeface="ＭＳ Ｐゴシック"/>
              <a:cs typeface="Calibri"/>
            </a:endParaRPr>
          </a:p>
          <a:p>
            <a:r>
              <a:rPr lang="en-US" sz="7200" b="1">
                <a:solidFill>
                  <a:schemeClr val="bg1"/>
                </a:solidFill>
                <a:ea typeface="ＭＳ Ｐゴシック"/>
              </a:rPr>
              <a:t>O</a:t>
            </a:r>
            <a:endParaRPr lang="en-US" sz="7200" b="1">
              <a:solidFill>
                <a:schemeClr val="bg1"/>
              </a:solidFill>
              <a:ea typeface="ＭＳ Ｐゴシック"/>
              <a:cs typeface="Calibri"/>
            </a:endParaRPr>
          </a:p>
        </p:txBody>
      </p:sp>
      <p:pic>
        <p:nvPicPr>
          <p:cNvPr id="5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164B583-1570-58E3-FC5D-BBE9ECA8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6" r="295" b="10309"/>
          <a:stretch/>
        </p:blipFill>
        <p:spPr>
          <a:xfrm>
            <a:off x="4882551" y="-6536"/>
            <a:ext cx="5647438" cy="6860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FB1418-7C6B-DCD3-13C8-DD4FB9298FCF}"/>
              </a:ext>
            </a:extLst>
          </p:cNvPr>
          <p:cNvSpPr/>
          <p:nvPr/>
        </p:nvSpPr>
        <p:spPr>
          <a:xfrm>
            <a:off x="10216547" y="-4314"/>
            <a:ext cx="1978324" cy="6857999"/>
          </a:xfrm>
          <a:prstGeom prst="rect">
            <a:avLst/>
          </a:prstGeom>
          <a:solidFill>
            <a:srgbClr val="F19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>
                <a:solidFill>
                  <a:srgbClr val="50555B"/>
                </a:solidFill>
                <a:effectLst/>
                <a:latin typeface="Arial" panose="020B0604020202020204" pitchFamily="34" charset="0"/>
              </a:rPr>
              <a:t>Use our </a:t>
            </a:r>
            <a:r>
              <a:rPr lang="en-GB" sz="1800" b="0" i="0" u="sng" strike="noStrike">
                <a:solidFill>
                  <a:srgbClr val="189FB5"/>
                </a:solidFill>
                <a:effectLst/>
                <a:latin typeface="Gill Sans MT" panose="020B0502020104020203" pitchFamily="34" charset="0"/>
                <a:hlinkClick r:id="rId3"/>
              </a:rPr>
              <a:t>video</a:t>
            </a:r>
            <a:r>
              <a:rPr lang="en-GB" sz="1800" b="0" i="0" u="none" strike="noStrike">
                <a:solidFill>
                  <a:srgbClr val="50555B"/>
                </a:solidFill>
                <a:effectLst/>
                <a:latin typeface="Arial" panose="020B0604020202020204" pitchFamily="34" charset="0"/>
              </a:rPr>
              <a:t> to help clarify dialogue principles!</a:t>
            </a:r>
            <a:r>
              <a:rPr lang="en-GB" sz="1800" b="0" i="0">
                <a:solidFill>
                  <a:srgbClr val="50555B"/>
                </a:solidFill>
                <a:effectLst/>
                <a:latin typeface="Arial" panose="020B0604020202020204" pitchFamily="34" charset="0"/>
              </a:rPr>
              <a:t>​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F2EA8-F43C-397F-3FF6-21857CB73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512" y="5354837"/>
            <a:ext cx="2304488" cy="150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3961D-A141-ECB9-C22E-69E7280F9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11" y="5793691"/>
            <a:ext cx="8352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5048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5F0D95-A15E-4A4E-B924-134393474DE2}"/>
</file>

<file path=customXml/itemProps2.xml><?xml version="1.0" encoding="utf-8"?>
<ds:datastoreItem xmlns:ds="http://schemas.openxmlformats.org/officeDocument/2006/customXml" ds:itemID="{185878CD-D6C6-4998-B475-1E72AA96AA38}"/>
</file>

<file path=customXml/itemProps3.xml><?xml version="1.0" encoding="utf-8"?>
<ds:datastoreItem xmlns:ds="http://schemas.openxmlformats.org/officeDocument/2006/customXml" ds:itemID="{16D28CD6-6298-4803-8305-AA50281905D0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Desyrel</vt:lpstr>
      <vt:lpstr>Gill Sans MT</vt:lpstr>
      <vt:lpstr>Wingdings</vt:lpstr>
      <vt:lpstr>PP template_new</vt:lpstr>
      <vt:lpstr>Office Theme</vt:lpstr>
      <vt:lpstr>SKILLS FOR DIALOGUE workshop 1 The importance of Shared, Brave &amp; Safe Spaces </vt:lpstr>
      <vt:lpstr>PowerPoint Presentation</vt:lpstr>
      <vt:lpstr>Let’s have a think - Individual Task </vt:lpstr>
      <vt:lpstr> Breaking the wall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1 The importance of Shared, Brave &amp; Safe Spaces </dc:title>
  <dc:creator>Amy Ark</dc:creator>
  <cp:lastModifiedBy>Amy Ark</cp:lastModifiedBy>
  <cp:revision>1</cp:revision>
  <dcterms:created xsi:type="dcterms:W3CDTF">2023-05-26T12:14:40Z</dcterms:created>
  <dcterms:modified xsi:type="dcterms:W3CDTF">2023-05-26T13:01:54Z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