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509" r:id="rId3"/>
    <p:sldId id="465" r:id="rId4"/>
    <p:sldId id="492" r:id="rId5"/>
    <p:sldId id="506" r:id="rId6"/>
    <p:sldId id="507" r:id="rId7"/>
    <p:sldId id="5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19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78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72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9223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82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851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80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515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86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543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348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8587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58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59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796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3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174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002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394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6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79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05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09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D5372-F2D0-4952-8A5A-3A18792F9D1B}"/>
              </a:ext>
            </a:extLst>
          </p:cNvPr>
          <p:cNvSpPr/>
          <p:nvPr/>
        </p:nvSpPr>
        <p:spPr>
          <a:xfrm>
            <a:off x="0" y="5766911"/>
            <a:ext cx="1219200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4" y="0"/>
            <a:ext cx="11093426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SKILLS FOR DIALOGUE</a:t>
            </a: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workshop 5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Advantages &amp; Disadvantages of Dialogue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&amp; The Role of Privilege</a:t>
            </a:r>
            <a:endParaRPr lang="en-GB" sz="4400" dirty="0">
              <a:latin typeface="Desyrel"/>
            </a:endParaRPr>
          </a:p>
        </p:txBody>
      </p:sp>
      <p:pic>
        <p:nvPicPr>
          <p:cNvPr id="5" name="Picture 4" descr="JASON 1:1. NOW_CLIENT WORK :F&amp;BF_Faith &amp; Belief Forum:Identity and guidelines:4. Artwork:Master logos:F&amp;BF_Roundel:Small:F&amp;BF_Roundel_Small_Orange.png">
            <a:extLst>
              <a:ext uri="{FF2B5EF4-FFF2-40B4-BE49-F238E27FC236}">
                <a16:creationId xmlns:a16="http://schemas.microsoft.com/office/drawing/2014/main" id="{667EA6B1-C410-4097-BF2D-E62C6359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55" y="586790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83A2F01-BB05-4B82-87AC-16DF9A168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90" t="23214" b="20238"/>
          <a:stretch/>
        </p:blipFill>
        <p:spPr>
          <a:xfrm>
            <a:off x="3165910" y="4112482"/>
            <a:ext cx="5037650" cy="136468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449D9F-5150-4EB2-9EA5-1DA06C5F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5817409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D181B508-9A55-4949-B81C-9CC73A60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83" y="1295687"/>
            <a:ext cx="3812343" cy="313466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WHAT ARE THE POSITIVES &amp; NEGATIVES OF DIALOGUE?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C0F2C-79E3-4971-A110-8510625C5016}"/>
              </a:ext>
            </a:extLst>
          </p:cNvPr>
          <p:cNvSpPr txBox="1"/>
          <p:nvPr/>
        </p:nvSpPr>
        <p:spPr>
          <a:xfrm>
            <a:off x="4640881" y="594359"/>
            <a:ext cx="551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0555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DIALOGUE CRITIQUE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414FFA-BB46-4DFD-A5B6-4F016120C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3" y="5815578"/>
            <a:ext cx="890808" cy="97560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08F980-F323-36EE-72FA-C27690522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07146"/>
              </p:ext>
            </p:extLst>
          </p:nvPr>
        </p:nvGraphicFramePr>
        <p:xfrm>
          <a:off x="4640881" y="1507799"/>
          <a:ext cx="5900598" cy="4004480"/>
        </p:xfrm>
        <a:graphic>
          <a:graphicData uri="http://schemas.openxmlformats.org/drawingml/2006/table">
            <a:tbl>
              <a:tblPr/>
              <a:tblGrid>
                <a:gridCol w="1966866">
                  <a:extLst>
                    <a:ext uri="{9D8B030D-6E8A-4147-A177-3AD203B41FA5}">
                      <a16:colId xmlns:a16="http://schemas.microsoft.com/office/drawing/2014/main" val="3567982595"/>
                    </a:ext>
                  </a:extLst>
                </a:gridCol>
                <a:gridCol w="1966866">
                  <a:extLst>
                    <a:ext uri="{9D8B030D-6E8A-4147-A177-3AD203B41FA5}">
                      <a16:colId xmlns:a16="http://schemas.microsoft.com/office/drawing/2014/main" val="132272852"/>
                    </a:ext>
                  </a:extLst>
                </a:gridCol>
                <a:gridCol w="1966866">
                  <a:extLst>
                    <a:ext uri="{9D8B030D-6E8A-4147-A177-3AD203B41FA5}">
                      <a16:colId xmlns:a16="http://schemas.microsoft.com/office/drawing/2014/main" val="1939040639"/>
                    </a:ext>
                  </a:extLst>
                </a:gridCol>
              </a:tblGrid>
              <a:tr h="1227018">
                <a:tc>
                  <a:txBody>
                    <a:bodyPr/>
                    <a:lstStyle/>
                    <a:p>
                      <a:pPr fontAlgn="t"/>
                      <a:endParaRPr lang="en-GB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Groups  </a:t>
                      </a:r>
                      <a:endParaRPr lang="en-GB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0F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>
                          <a:effectLst/>
                          <a:latin typeface="Calibri" panose="020F0502020204030204" pitchFamily="34" charset="0"/>
                        </a:rPr>
                        <a:t>Advantages of dialogue 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>
                          <a:effectLst/>
                          <a:latin typeface="Calibri" panose="020F0502020204030204" pitchFamily="34" charset="0"/>
                        </a:rPr>
                        <a:t>Disadvantages of dialogue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D2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CF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79397"/>
                  </a:ext>
                </a:extLst>
              </a:tr>
              <a:tr h="1227018"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>
                          <a:effectLst/>
                          <a:latin typeface="Calibri" panose="020F0502020204030204" pitchFamily="34" charset="0"/>
                        </a:rPr>
                        <a:t>Children &amp; young people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9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0E9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31746"/>
                  </a:ext>
                </a:extLst>
              </a:tr>
              <a:tr h="1550444"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>
                          <a:effectLst/>
                          <a:latin typeface="Calibri" panose="020F0502020204030204" pitchFamily="34" charset="0"/>
                        </a:rPr>
                        <a:t>Adults &amp; those in power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1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2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78BC-53C2-413A-93E7-F5F354A1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ＭＳ Ｐゴシック"/>
              </a:rPr>
              <a:t>What do we mean by Dialogue?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BAA3-91A5-4842-B94A-3C52D5FE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856" y="1998134"/>
            <a:ext cx="9950824" cy="4121312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170" indent="-90170">
              <a:buFont typeface="Wingdings" panose="020F0502020204030204" pitchFamily="34" charset="0"/>
              <a:buChar char="ü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 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What do you think the word </a:t>
            </a:r>
            <a:r>
              <a:rPr lang="en-GB" sz="2800" b="1" dirty="0">
                <a:solidFill>
                  <a:srgbClr val="FF0000"/>
                </a:solidFill>
                <a:ea typeface="ＭＳ Ｐゴシック"/>
              </a:rPr>
              <a:t>‘DIALOGUE’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means?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What do you think the word </a:t>
            </a:r>
            <a:r>
              <a:rPr lang="en-GB" sz="2800" b="1" dirty="0">
                <a:solidFill>
                  <a:srgbClr val="FF0000"/>
                </a:solidFill>
                <a:ea typeface="ＭＳ Ｐゴシック"/>
              </a:rPr>
              <a:t>‘DEBATE’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means?</a:t>
            </a:r>
            <a:endParaRPr lang="tr-TR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800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rgbClr val="0070C0"/>
                </a:solidFill>
                <a:ea typeface="ＭＳ Ｐゴシック"/>
              </a:rPr>
              <a:t>Prompts:</a:t>
            </a:r>
            <a:endParaRPr lang="tr-TR" sz="2800" b="1" dirty="0">
              <a:solidFill>
                <a:srgbClr val="0070C0"/>
              </a:solidFill>
              <a:ea typeface="ＭＳ Ｐゴシック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ea typeface="ＭＳ Ｐゴシック"/>
              </a:rPr>
              <a:t>What might dialogue look like?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ea typeface="ＭＳ Ｐゴシック"/>
              </a:rPr>
              <a:t>What might debate look like?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ea typeface="ＭＳ Ｐゴシック"/>
              </a:rPr>
              <a:t>What are the feelings involved?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ea typeface="ＭＳ Ｐゴシック"/>
              </a:rPr>
              <a:t>How are people speaking to each other?</a:t>
            </a:r>
            <a:endParaRPr lang="tr-TR" dirty="0">
              <a:solidFill>
                <a:srgbClr val="0070C0"/>
              </a:solidFill>
              <a:ea typeface="ＭＳ Ｐゴシック"/>
            </a:endParaRPr>
          </a:p>
          <a:p>
            <a:pPr marL="90170" indent="-9017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E905F-F834-400F-99D1-A76D22D8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78" y="3429000"/>
            <a:ext cx="2461846" cy="170705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27AAD41-204A-4FBC-8196-2B722584B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4" y="5564122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        Let’s Dialogue!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53ED-B41F-4830-B007-09D854A9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61" y="1989508"/>
            <a:ext cx="10561607" cy="3848584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170" indent="-90170"/>
            <a:r>
              <a:rPr lang="en-GB" sz="3200" b="1" dirty="0">
                <a:solidFill>
                  <a:srgbClr val="000000"/>
                </a:solidFill>
                <a:ea typeface="ＭＳ Ｐゴシック"/>
              </a:rPr>
              <a:t>Rules of Engagement:</a:t>
            </a:r>
          </a:p>
          <a:p>
            <a:pPr marL="90170" indent="-90170"/>
            <a:endParaRPr lang="en-GB" sz="3200" b="1" dirty="0">
              <a:solidFill>
                <a:srgbClr val="000000"/>
              </a:solidFill>
              <a:ea typeface="ＭＳ Ｐゴシック"/>
            </a:endParaRP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Remember SAFE SPACE rules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Remember DIALOGUE not debate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Both exchange views (without getting into a debate!)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Two minutes for each questions (try to allow an equal split of time)</a:t>
            </a:r>
          </a:p>
        </p:txBody>
      </p:sp>
      <p:pic>
        <p:nvPicPr>
          <p:cNvPr id="5" name="Graphic 4" descr="Speech outline">
            <a:extLst>
              <a:ext uri="{FF2B5EF4-FFF2-40B4-BE49-F238E27FC236}">
                <a16:creationId xmlns:a16="http://schemas.microsoft.com/office/drawing/2014/main" id="{C34F0343-5BE3-4E40-93A7-A933E54D9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852" y="524660"/>
            <a:ext cx="1338776" cy="13387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D425A4-A6F6-4902-B3ED-7C21291A7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8" y="5549891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        Let’s Dialogue!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53ED-B41F-4830-B007-09D854A9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61" y="1989508"/>
            <a:ext cx="10561607" cy="3848584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170" indent="-90170"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  <a:ea typeface="ＭＳ Ｐゴシック"/>
              </a:rPr>
              <a:t>Question 1:</a:t>
            </a:r>
          </a:p>
          <a:p>
            <a:pPr marL="90170" indent="-90170">
              <a:spcAft>
                <a:spcPts val="0"/>
              </a:spcAft>
            </a:pPr>
            <a:endParaRPr lang="en-GB" sz="800" b="1" dirty="0">
              <a:solidFill>
                <a:srgbClr val="000000"/>
              </a:solidFill>
              <a:ea typeface="ＭＳ Ｐゴシック"/>
            </a:endParaRPr>
          </a:p>
          <a:p>
            <a:pPr marL="90170" indent="-90170" algn="ctr">
              <a:spcAft>
                <a:spcPts val="0"/>
              </a:spcAft>
            </a:pPr>
            <a:r>
              <a:rPr lang="en-GB" sz="3200" b="1" dirty="0">
                <a:solidFill>
                  <a:srgbClr val="0070C0"/>
                </a:solidFill>
                <a:ea typeface="ＭＳ Ｐゴシック"/>
              </a:rPr>
              <a:t>Does </a:t>
            </a:r>
            <a:r>
              <a:rPr lang="en-GB" sz="3200" b="1" dirty="0">
                <a:solidFill>
                  <a:srgbClr val="FF0000"/>
                </a:solidFill>
                <a:ea typeface="ＭＳ Ｐゴシック"/>
              </a:rPr>
              <a:t>Religion</a:t>
            </a:r>
            <a:r>
              <a:rPr lang="en-GB" sz="3200" b="1" dirty="0">
                <a:solidFill>
                  <a:srgbClr val="0070C0"/>
                </a:solidFill>
                <a:ea typeface="ＭＳ Ｐゴシック"/>
              </a:rPr>
              <a:t> UNITE OR DIVIDE people?</a:t>
            </a:r>
          </a:p>
          <a:p>
            <a:pPr marL="90170" indent="-90170" algn="ctr">
              <a:spcAft>
                <a:spcPts val="0"/>
              </a:spcAft>
            </a:pPr>
            <a:endParaRPr lang="en-GB" sz="800" b="1" dirty="0">
              <a:solidFill>
                <a:srgbClr val="0070C0"/>
              </a:solidFill>
              <a:ea typeface="ＭＳ Ｐゴシック"/>
            </a:endParaRPr>
          </a:p>
          <a:p>
            <a:pPr marL="90170" indent="-90170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a typeface="ＭＳ Ｐゴシック"/>
              </a:rPr>
              <a:t>Rules of Engagement: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Remember SAFE SPACE rules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Remember DIALOGUE not debate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Both exchange views (without getting into a debate!)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Two minutes for each questions (try to allow an equal split of time)</a:t>
            </a:r>
          </a:p>
        </p:txBody>
      </p:sp>
      <p:pic>
        <p:nvPicPr>
          <p:cNvPr id="5" name="Graphic 4" descr="Speech outline">
            <a:extLst>
              <a:ext uri="{FF2B5EF4-FFF2-40B4-BE49-F238E27FC236}">
                <a16:creationId xmlns:a16="http://schemas.microsoft.com/office/drawing/2014/main" id="{C34F0343-5BE3-4E40-93A7-A933E54D9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852" y="524660"/>
            <a:ext cx="1338776" cy="13387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E2AAC69-4716-4E90-996A-EF4680D6B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9" y="5777310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        Let’s Dialogue!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53ED-B41F-4830-B007-09D854A9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10" y="1790058"/>
            <a:ext cx="10534714" cy="3848584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170" indent="-90170"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  <a:ea typeface="ＭＳ Ｐゴシック"/>
              </a:rPr>
              <a:t>Question 2:</a:t>
            </a:r>
          </a:p>
          <a:p>
            <a:pPr marL="90170" indent="-90170">
              <a:spcAft>
                <a:spcPts val="0"/>
              </a:spcAft>
            </a:pPr>
            <a:endParaRPr lang="en-GB" sz="800" b="1" dirty="0">
              <a:solidFill>
                <a:srgbClr val="000000"/>
              </a:solidFill>
              <a:ea typeface="ＭＳ Ｐゴシック"/>
            </a:endParaRPr>
          </a:p>
          <a:p>
            <a:pPr marL="90170" indent="-90170" algn="ctr">
              <a:spcAft>
                <a:spcPts val="0"/>
              </a:spcAft>
            </a:pPr>
            <a:r>
              <a:rPr lang="en-GB" sz="3200" b="1" dirty="0">
                <a:solidFill>
                  <a:srgbClr val="0070C0"/>
                </a:solidFill>
                <a:ea typeface="ＭＳ Ｐゴシック"/>
              </a:rPr>
              <a:t>Women &amp; girls should be educated on how to keep themselves safe. </a:t>
            </a:r>
          </a:p>
          <a:p>
            <a:pPr marL="90170" indent="-90170" algn="ctr"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ea typeface="ＭＳ Ｐゴシック"/>
              </a:rPr>
              <a:t>Do you agree</a:t>
            </a:r>
            <a:r>
              <a:rPr lang="en-GB" sz="3200" b="1" dirty="0">
                <a:solidFill>
                  <a:srgbClr val="0070C0"/>
                </a:solidFill>
                <a:ea typeface="ＭＳ Ｐゴシック"/>
              </a:rPr>
              <a:t>?</a:t>
            </a:r>
            <a:endParaRPr lang="en-GB" sz="800" b="1" dirty="0">
              <a:solidFill>
                <a:srgbClr val="0070C0"/>
              </a:solidFill>
              <a:ea typeface="ＭＳ Ｐゴシック"/>
            </a:endParaRPr>
          </a:p>
          <a:p>
            <a:pPr marL="90170" indent="-90170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a typeface="ＭＳ Ｐゴシック"/>
              </a:rPr>
              <a:t>Rules of Engagement: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Remember SAFE SPACE rules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Remember DIALOGUE not debate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Both exchange views (without getting into a debate!)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Two minutes for each questions (try to allow an equal split of time)</a:t>
            </a:r>
          </a:p>
        </p:txBody>
      </p:sp>
      <p:pic>
        <p:nvPicPr>
          <p:cNvPr id="5" name="Graphic 4" descr="Speech outline">
            <a:extLst>
              <a:ext uri="{FF2B5EF4-FFF2-40B4-BE49-F238E27FC236}">
                <a16:creationId xmlns:a16="http://schemas.microsoft.com/office/drawing/2014/main" id="{C34F0343-5BE3-4E40-93A7-A933E54D9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852" y="524660"/>
            <a:ext cx="1338776" cy="13387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92CAA8-2656-43A4-92FA-49BBBF5EF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8" y="5898963"/>
            <a:ext cx="793246" cy="8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        Let’s Dialogue!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53ED-B41F-4830-B007-09D854A9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329" y="1737364"/>
            <a:ext cx="10561607" cy="3848584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0170" indent="-90170"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  <a:ea typeface="ＭＳ Ｐゴシック"/>
              </a:rPr>
              <a:t>Question 3:</a:t>
            </a:r>
          </a:p>
          <a:p>
            <a:pPr marL="90170" indent="-90170">
              <a:spcAft>
                <a:spcPts val="0"/>
              </a:spcAft>
            </a:pPr>
            <a:endParaRPr lang="en-GB" sz="800" b="1" dirty="0">
              <a:solidFill>
                <a:srgbClr val="000000"/>
              </a:solidFill>
              <a:ea typeface="ＭＳ Ｐゴシック"/>
            </a:endParaRPr>
          </a:p>
          <a:p>
            <a:pPr marL="90170" indent="-90170" algn="ctr">
              <a:spcAft>
                <a:spcPts val="0"/>
              </a:spcAft>
            </a:pPr>
            <a:r>
              <a:rPr lang="en-GB" sz="3200" b="1" dirty="0">
                <a:solidFill>
                  <a:srgbClr val="0070C0"/>
                </a:solidFill>
                <a:ea typeface="ＭＳ Ｐゴシック"/>
              </a:rPr>
              <a:t>Does the MEDIA </a:t>
            </a:r>
            <a:r>
              <a:rPr lang="en-GB" sz="3200" b="1" dirty="0">
                <a:solidFill>
                  <a:srgbClr val="FF0000"/>
                </a:solidFill>
                <a:ea typeface="ＭＳ Ｐゴシック"/>
              </a:rPr>
              <a:t>reinforce</a:t>
            </a:r>
            <a:r>
              <a:rPr lang="en-GB" sz="3200" b="1" dirty="0">
                <a:solidFill>
                  <a:srgbClr val="0070C0"/>
                </a:solidFill>
                <a:ea typeface="ＭＳ Ｐゴシック"/>
              </a:rPr>
              <a:t> negative stereotypes of RACE or </a:t>
            </a:r>
            <a:r>
              <a:rPr lang="en-GB" sz="3200" b="1" dirty="0">
                <a:solidFill>
                  <a:srgbClr val="FF0000"/>
                </a:solidFill>
                <a:ea typeface="ＭＳ Ｐゴシック"/>
              </a:rPr>
              <a:t>challenge</a:t>
            </a:r>
            <a:r>
              <a:rPr lang="en-GB" sz="3200" b="1" dirty="0">
                <a:solidFill>
                  <a:srgbClr val="0070C0"/>
                </a:solidFill>
                <a:ea typeface="ＭＳ Ｐゴシック"/>
              </a:rPr>
              <a:t> them?</a:t>
            </a:r>
          </a:p>
          <a:p>
            <a:pPr marL="90170" indent="-90170" algn="ctr">
              <a:spcAft>
                <a:spcPts val="0"/>
              </a:spcAft>
            </a:pPr>
            <a:endParaRPr lang="en-GB" sz="800" b="1" dirty="0">
              <a:solidFill>
                <a:srgbClr val="0070C0"/>
              </a:solidFill>
              <a:ea typeface="ＭＳ Ｐゴシック"/>
            </a:endParaRPr>
          </a:p>
          <a:p>
            <a:pPr marL="90170" indent="-90170"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a typeface="ＭＳ Ｐゴシック"/>
              </a:rPr>
              <a:t>Rules of Engagement: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Remember SAFE SPACE rules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Remember DIALOGUE not debate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Both exchange views (without getting into a debate!)</a:t>
            </a:r>
          </a:p>
          <a:p>
            <a:pPr marL="90170" indent="-90170">
              <a:buFont typeface="Wingdings" panose="020F0502020204030204" pitchFamily="34" charset="0"/>
              <a:buChar char="ü"/>
            </a:pPr>
            <a:r>
              <a:rPr lang="en-GB" dirty="0">
                <a:solidFill>
                  <a:srgbClr val="000000"/>
                </a:solidFill>
                <a:ea typeface="ＭＳ Ｐゴシック"/>
              </a:rPr>
              <a:t>Two minutes for each questions (try to allow an equal split of time)</a:t>
            </a:r>
          </a:p>
        </p:txBody>
      </p:sp>
      <p:pic>
        <p:nvPicPr>
          <p:cNvPr id="5" name="Graphic 4" descr="Speech outline">
            <a:extLst>
              <a:ext uri="{FF2B5EF4-FFF2-40B4-BE49-F238E27FC236}">
                <a16:creationId xmlns:a16="http://schemas.microsoft.com/office/drawing/2014/main" id="{C34F0343-5BE3-4E40-93A7-A933E54D9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852" y="524660"/>
            <a:ext cx="1338776" cy="13387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38C77B4-D9E9-4A23-B8EA-4817BE6BD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" y="5855162"/>
            <a:ext cx="861487" cy="9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0308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24" ma:contentTypeDescription="Create a new document." ma:contentTypeScope="" ma:versionID="5675c1d7ef31004077bda1fa837f875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4b8cab09217b358a65ca4ae04c850d9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f1715e7c-66c9-4ad1-ab12-0f1f24e06d29}" ma:internalName="TaxCatchAll" ma:showField="CatchAllData" ma:web="210d88b8-1c87-439f-848d-ad442d2f6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c6f060f-ba47-4fd8-a781-7f9e57c5c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10d88b8-1c87-439f-848d-ad442d2f6fd5" xsi:nil="true"/>
    <IconOverlay xmlns="http://schemas.microsoft.com/sharepoint/v4" xsi:nil="true"/>
    <lcf76f155ced4ddcb4097134ff3c332f xmlns="06e9f01b-b787-4c96-9b07-64e2119808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8243F2-25E3-4566-853D-D43AA55668E3}"/>
</file>

<file path=customXml/itemProps2.xml><?xml version="1.0" encoding="utf-8"?>
<ds:datastoreItem xmlns:ds="http://schemas.openxmlformats.org/officeDocument/2006/customXml" ds:itemID="{71493F3E-A8FA-4741-9D2A-0528F6E5A596}"/>
</file>

<file path=customXml/itemProps3.xml><?xml version="1.0" encoding="utf-8"?>
<ds:datastoreItem xmlns:ds="http://schemas.openxmlformats.org/officeDocument/2006/customXml" ds:itemID="{8461579C-D3F3-46D2-9218-97934E3E278D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317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Desyrel</vt:lpstr>
      <vt:lpstr>Gill Sans MT</vt:lpstr>
      <vt:lpstr>Wingdings</vt:lpstr>
      <vt:lpstr>PP template_new</vt:lpstr>
      <vt:lpstr>SKILLS FOR DIALOGUE workshop 5 Advantages &amp; Disadvantages of Dialogue &amp; The Role of Privilege</vt:lpstr>
      <vt:lpstr>PowerPoint Presentation</vt:lpstr>
      <vt:lpstr>What do we mean by Dialogue?</vt:lpstr>
      <vt:lpstr>        Let’s Dialogue! </vt:lpstr>
      <vt:lpstr>        Let’s Dialogue! </vt:lpstr>
      <vt:lpstr>        Let’s Dialogue! </vt:lpstr>
      <vt:lpstr>        Let’s Dialogue!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DIALOGUE workshop 5 Advantages &amp; Disadvantages of Dialogue &amp; The Role of Privilege</dc:title>
  <dc:creator>Amy Ark</dc:creator>
  <cp:lastModifiedBy>Amy Ark</cp:lastModifiedBy>
  <cp:revision>1</cp:revision>
  <dcterms:created xsi:type="dcterms:W3CDTF">2023-05-26T13:30:24Z</dcterms:created>
  <dcterms:modified xsi:type="dcterms:W3CDTF">2023-05-26T13:39:13Z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