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509" r:id="rId3"/>
    <p:sldId id="506" r:id="rId4"/>
    <p:sldId id="512" r:id="rId5"/>
    <p:sldId id="513" r:id="rId6"/>
    <p:sldId id="51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692343A-273C-42BA-B9BA-0EFD3B973CB9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rgbClr val="189F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136E7D14-3755-40A1-BA8E-2F6BFAEC98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50555B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0A99C3-8E65-4B9F-AEB5-9597E09E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A2445-7A4C-437C-B887-21D57987D16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C156E7-0297-4E32-B0A5-7E65AA82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C40EFE3-DF8A-41B3-9765-ED6DDA34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C08E-58F6-4052-B735-89114155E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13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012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2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20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91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70AFE2A-4F40-481B-B8A5-68CAF98B86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43B4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sp>
      <p:pic>
        <p:nvPicPr>
          <p:cNvPr id="4" name="Picture 13" descr="Page background8.png">
            <a:extLst>
              <a:ext uri="{FF2B5EF4-FFF2-40B4-BE49-F238E27FC236}">
                <a16:creationId xmlns:a16="http://schemas.microsoft.com/office/drawing/2014/main" id="{17A758F5-CCB0-4E3A-A80E-D002A761B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b="13396"/>
          <a:stretch>
            <a:fillRect/>
          </a:stretch>
        </p:blipFill>
        <p:spPr bwMode="auto">
          <a:xfrm>
            <a:off x="2" y="349250"/>
            <a:ext cx="121888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F&amp;BF_Sec logo_Set 2.5.png">
            <a:extLst>
              <a:ext uri="{FF2B5EF4-FFF2-40B4-BE49-F238E27FC236}">
                <a16:creationId xmlns:a16="http://schemas.microsoft.com/office/drawing/2014/main" id="{1896800F-7B30-4D3A-985E-6B37324854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44423" y="2491301"/>
            <a:ext cx="3501244" cy="2392797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BA1887-401D-4934-9812-E58A9D2C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A58BC424-3A3E-4857-8BC8-4DA97D5CBB42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953EEB-F4B8-4F26-ADA0-C4D9896D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5B67D4-249B-4FBA-A6FB-3101D0B2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E4A6"/>
                </a:solidFill>
              </a:defRPr>
            </a:lvl1pPr>
          </a:lstStyle>
          <a:p>
            <a:fld id="{C3A8323F-3B7B-44B7-8C39-601958D5E0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32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F4D04-A4A6-4B77-BCCD-3C7DB7D1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41759-94D2-459D-9AA9-A23E0FFE0557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D8A77-B5ED-4CCB-9712-337164EB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71415-DA8B-4DFC-AD93-95C615D7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353DB-B72D-4381-B9EE-3ABD93C7D0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363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E6090B-4A54-470A-AE3A-C421FDC84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F1D93-4EC6-4362-A6E6-45BAD2AD9D1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8FACF-2CB8-41F4-8B9B-CDEEB3E4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25F19-D59F-4B1D-A785-A9DC6FDF2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ACD9C-240D-4324-B793-1B7E4504F4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49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70F937-2F83-4084-A8AF-A41431F9E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0B233-273E-4E7C-9C35-D47562C79BE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0919EB-0D53-4BA1-9A7C-ACBDA0A86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85C566-E754-4D4E-B39D-96BCA10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3B988-0DA7-41EB-A67C-CCB3F8E1AC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7451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F993A0-AA5B-4377-B294-6066CAC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F38B7A-FD64-42A8-9E6D-56EC9AED1BB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5978F0-218F-478F-81AA-498532F0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F05678-773B-4E64-B740-9003BDA84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CCFDA-B1FC-4CBA-857A-44229217D6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3719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E137-579D-4B17-9ACF-B9F84DBFAD59}"/>
              </a:ext>
            </a:extLst>
          </p:cNvPr>
          <p:cNvSpPr/>
          <p:nvPr/>
        </p:nvSpPr>
        <p:spPr>
          <a:xfrm>
            <a:off x="2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3" descr="F&amp;BF_Sec logo_Set 2.1.png">
            <a:extLst>
              <a:ext uri="{FF2B5EF4-FFF2-40B4-BE49-F238E27FC236}">
                <a16:creationId xmlns:a16="http://schemas.microsoft.com/office/drawing/2014/main" id="{48723844-7070-4E21-9D62-92C0C5F50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4"/>
            <a:ext cx="6492240" cy="4924213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DCA5932F-CDE1-49B9-BB69-464F75ADC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41" y="6459542"/>
            <a:ext cx="261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F41612-95D0-446B-AC80-465FAFD0410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C01055A-4BCE-45AA-9CD4-ACD80147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1" y="6459542"/>
            <a:ext cx="371633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EB786E-8EB6-4F5C-A221-4A99A1B1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1EAA4-2437-4194-81EC-2E0DE34AB9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4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D0E044-1861-46E4-92D2-6614900963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4F057-0665-4848-B009-A8EE1C0907A7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4" descr="F&amp;BF_Sec logo_Set 2.1.png">
            <a:extLst>
              <a:ext uri="{FF2B5EF4-FFF2-40B4-BE49-F238E27FC236}">
                <a16:creationId xmlns:a16="http://schemas.microsoft.com/office/drawing/2014/main" id="{660069F1-8D52-4ABE-87E4-345C441F0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B2D72C-7663-420E-AF29-80EC3C11B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C531FF0B-FC05-422E-9496-0A954CEC53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545F7A-EA4F-456D-90DC-14758EC5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312C8-418B-4C00-BBB4-6358E42C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90991E99-7AE8-4E46-8DFC-29C899CECA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509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952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0944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83D1A3D-869C-440A-BEB1-1D28A819E851}"/>
              </a:ext>
            </a:extLst>
          </p:cNvPr>
          <p:cNvSpPr/>
          <p:nvPr/>
        </p:nvSpPr>
        <p:spPr>
          <a:xfrm>
            <a:off x="2" y="4911729"/>
            <a:ext cx="12188825" cy="1946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B79621BC-B752-40A6-82BD-05DDFF15BD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7"/>
            <a:ext cx="9124835" cy="548603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089537" y="4909496"/>
            <a:ext cx="9132579" cy="1001710"/>
          </a:xfrm>
        </p:spPr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5FD0E24-EF9E-442A-B335-A3F64AE8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9E91B-914E-443E-998A-5F38453D97F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62ECF-598F-4500-A1ED-78268B43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DE45B9-B8D0-4C7A-B491-BDBF02D7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BC06B-FCA5-46C4-9B32-94F31532EE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6485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1800-F702-4A13-8B3C-7867CC5D3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3E7C7-952C-4781-B213-FF15A22B7CE9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A265F-22BE-4AC8-ABC1-9E323B6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521CC-8345-4401-B587-3CE99B9A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59E28-6F7D-445B-ACBB-39B75D4C4F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96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50F3D9-0A19-4D87-AF72-D1ED11000C34}"/>
              </a:ext>
            </a:extLst>
          </p:cNvPr>
          <p:cNvSpPr/>
          <p:nvPr userDrawn="1"/>
        </p:nvSpPr>
        <p:spPr>
          <a:xfrm>
            <a:off x="10202866" y="0"/>
            <a:ext cx="19891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95CAAA-A6BC-430D-9468-4A4584285E1B}"/>
              </a:ext>
            </a:extLst>
          </p:cNvPr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189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13" descr="F&amp;BF_Sec logo_Set 2.5.png">
            <a:extLst>
              <a:ext uri="{FF2B5EF4-FFF2-40B4-BE49-F238E27FC236}">
                <a16:creationId xmlns:a16="http://schemas.microsoft.com/office/drawing/2014/main" id="{57614742-8C35-488B-BEB5-4A38EEE9B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8068" y="414782"/>
            <a:ext cx="1888067" cy="5757421"/>
          </a:xfrm>
        </p:spPr>
        <p:txBody>
          <a:bodyPr vert="eaVert"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8"/>
            <a:ext cx="7272867" cy="5757422"/>
          </a:xfrm>
        </p:spPr>
        <p:txBody>
          <a:bodyPr vert="eaVert" lIns="45720" tIns="0" rIns="45720" bIns="0"/>
          <a:lstStyle>
            <a:lvl1pPr>
              <a:defRPr>
                <a:solidFill>
                  <a:srgbClr val="50555B"/>
                </a:solidFill>
              </a:defRPr>
            </a:lvl1pPr>
            <a:lvl2pPr>
              <a:defRPr>
                <a:solidFill>
                  <a:srgbClr val="50555B"/>
                </a:solidFill>
              </a:defRPr>
            </a:lvl2pPr>
            <a:lvl3pPr>
              <a:defRPr>
                <a:solidFill>
                  <a:srgbClr val="50555B"/>
                </a:solidFill>
              </a:defRPr>
            </a:lvl3pPr>
            <a:lvl4pPr>
              <a:defRPr>
                <a:solidFill>
                  <a:srgbClr val="50555B"/>
                </a:solidFill>
              </a:defRPr>
            </a:lvl4pPr>
            <a:lvl5pPr>
              <a:defRPr>
                <a:solidFill>
                  <a:srgbClr val="50555B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3915D7-58CC-415D-AB7C-37D7B878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DF253B9C-06CD-471A-B781-B7F5B59677A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F9BE7D-6ED8-4940-B821-1CFF7FB0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9D69A57-C8DC-4D8A-BCD2-2AE4CC0C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55B"/>
                </a:solidFill>
              </a:defRPr>
            </a:lvl1pPr>
          </a:lstStyle>
          <a:p>
            <a:fld id="{BB7CC736-F1E8-4422-9DEF-F8C5D1C03B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66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0C9C7-690A-4D76-8CB7-AFD3A34C3D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13" descr="F&amp;BF_Sec logo_Set 2.1.png">
            <a:extLst>
              <a:ext uri="{FF2B5EF4-FFF2-40B4-BE49-F238E27FC236}">
                <a16:creationId xmlns:a16="http://schemas.microsoft.com/office/drawing/2014/main" id="{BCE27A84-43E3-4BB6-8CA4-3237B9A7E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48448-A261-4546-9F2A-FE42D0523946}"/>
              </a:ext>
            </a:extLst>
          </p:cNvPr>
          <p:cNvCxnSpPr/>
          <p:nvPr userDrawn="1"/>
        </p:nvCxnSpPr>
        <p:spPr>
          <a:xfrm>
            <a:off x="5875340" y="3802063"/>
            <a:ext cx="5284787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5" descr="Page background9.png">
            <a:extLst>
              <a:ext uri="{FF2B5EF4-FFF2-40B4-BE49-F238E27FC236}">
                <a16:creationId xmlns:a16="http://schemas.microsoft.com/office/drawing/2014/main" id="{A92C489F-AD8E-4581-96C6-DD8E34B2CA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10" b="18147"/>
          <a:stretch>
            <a:fillRect/>
          </a:stretch>
        </p:blipFill>
        <p:spPr bwMode="auto">
          <a:xfrm>
            <a:off x="1" y="0"/>
            <a:ext cx="5519739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9300" y="1262223"/>
            <a:ext cx="5386381" cy="2528577"/>
          </a:xfrm>
        </p:spPr>
        <p:txBody>
          <a:bodyPr/>
          <a:lstStyle>
            <a:lvl1pPr algn="l">
              <a:lnSpc>
                <a:spcPct val="85000"/>
              </a:lnSpc>
              <a:defRPr sz="5400" spc="-5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9299" y="3898287"/>
            <a:ext cx="540464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416D1D0-709A-4E28-882F-68511931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D576D94D-10B4-4127-A4B5-A4B8DE3B3C50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5B42840-86CA-44A5-915E-777CD128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FCFACA-6390-440D-A5C4-FB39F8E6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3E4F1"/>
                </a:solidFill>
              </a:defRPr>
            </a:lvl1pPr>
          </a:lstStyle>
          <a:p>
            <a:fld id="{1C94E93F-474C-450D-BC48-EF1F10851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48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871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1.jpg">
            <a:extLst>
              <a:ext uri="{FF2B5EF4-FFF2-40B4-BE49-F238E27FC236}">
                <a16:creationId xmlns:a16="http://schemas.microsoft.com/office/drawing/2014/main" id="{0DFECB01-38F4-4E29-9FAB-A575709AE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 bwMode="auto">
          <a:xfrm>
            <a:off x="1371603" y="9270"/>
            <a:ext cx="108203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F71FB3C2-F4CC-476C-8907-876EB7E73C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5007" y="2477980"/>
            <a:ext cx="357586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0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8A1F13-6376-4678-A56C-3549BD16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A7481786-D9FC-47B9-972D-4B5CC7D0754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7ABA71-CA0B-4005-A782-A7D8C6AC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1A4B8-4E71-4B93-A541-A1F73AB8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E077A805-F909-4329-A2EA-7660E55A82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3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2.jpg">
            <a:extLst>
              <a:ext uri="{FF2B5EF4-FFF2-40B4-BE49-F238E27FC236}">
                <a16:creationId xmlns:a16="http://schemas.microsoft.com/office/drawing/2014/main" id="{B2196DB7-32A7-4251-9757-BF7D295233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EC5785E2-3B86-48CB-93F8-948EB3EEEA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7766" y="1246737"/>
            <a:ext cx="4584463" cy="2927111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52AD92C-D439-4D5A-9ED4-B46D9F401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02B4A9A5-E4BB-40B1-A7D9-01074BA742DD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0AB70C-6E37-44DE-8DAC-10AD2A86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04F75-0462-4299-871C-E31B77E1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0868F"/>
                </a:solidFill>
              </a:defRPr>
            </a:lvl1pPr>
          </a:lstStyle>
          <a:p>
            <a:fld id="{F99A742C-6D38-4E6B-8151-DA36F68073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94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4.jpg">
            <a:extLst>
              <a:ext uri="{FF2B5EF4-FFF2-40B4-BE49-F238E27FC236}">
                <a16:creationId xmlns:a16="http://schemas.microsoft.com/office/drawing/2014/main" id="{29BF071B-7B08-45E0-8060-A8232A438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4471D279-DB81-423E-8AF5-5472476CA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371" y="1579716"/>
            <a:ext cx="4599952" cy="2927111"/>
          </a:xfrm>
        </p:spPr>
        <p:txBody>
          <a:bodyPr anchor="ctr"/>
          <a:lstStyle>
            <a:lvl1pPr algn="l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A7A518-C453-403A-BE8E-0770CE92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1D57C8DA-0CCA-448C-848C-ADE81CC3D83A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CFE1F1-6434-4646-AE39-690F9D10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7DD049-5285-4909-81DD-1723AD2B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B09A7BFD-80D3-4A03-A541-5CD13044E1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8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6.jpg">
            <a:extLst>
              <a:ext uri="{FF2B5EF4-FFF2-40B4-BE49-F238E27FC236}">
                <a16:creationId xmlns:a16="http://schemas.microsoft.com/office/drawing/2014/main" id="{D4A2258C-B6F8-4E77-B042-399DBC3A5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1.png">
            <a:extLst>
              <a:ext uri="{FF2B5EF4-FFF2-40B4-BE49-F238E27FC236}">
                <a16:creationId xmlns:a16="http://schemas.microsoft.com/office/drawing/2014/main" id="{D9350C27-CBA7-41C2-8AA4-8A9899D587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39046" y="1312300"/>
            <a:ext cx="6195220" cy="2640596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rgbClr val="50555B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8FBE84-51B9-4CF2-B063-ED65276A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7DD4403-7999-4BCC-B96B-38BC5F335B1C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2DA5A0-0792-48D8-9D8D-E6C52A30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02050-7B32-4C3D-8570-5F3140DB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D6EA"/>
                </a:solidFill>
              </a:defRPr>
            </a:lvl1pPr>
          </a:lstStyle>
          <a:p>
            <a:fld id="{C2CEBCFD-EABF-4481-A47D-56EE89714F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110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age background3.jpg">
            <a:extLst>
              <a:ext uri="{FF2B5EF4-FFF2-40B4-BE49-F238E27FC236}">
                <a16:creationId xmlns:a16="http://schemas.microsoft.com/office/drawing/2014/main" id="{B713E85E-778E-4EF9-BF14-30A01AE24E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F&amp;BF_Sec logo_Set 2.5.png">
            <a:extLst>
              <a:ext uri="{FF2B5EF4-FFF2-40B4-BE49-F238E27FC236}">
                <a16:creationId xmlns:a16="http://schemas.microsoft.com/office/drawing/2014/main" id="{DDEA752E-880E-43BF-A04C-BC27E75507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978" y="5662617"/>
            <a:ext cx="197802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6893" y="2106284"/>
            <a:ext cx="4024907" cy="2905985"/>
          </a:xfrm>
        </p:spPr>
        <p:txBody>
          <a:bodyPr anchor="ctr"/>
          <a:lstStyle>
            <a:lvl1pPr algn="ctr">
              <a:lnSpc>
                <a:spcPct val="85000"/>
              </a:lnSpc>
              <a:defRPr sz="3200" spc="-5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930B1C-F296-45E3-8BA9-6EA971CE6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E823461B-40A1-4263-8FB4-7477544802E4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A83F93-2865-4D10-A0DD-29ECC69C6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B42C5E-77F0-4765-8A27-5FFDB99C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D494"/>
                </a:solidFill>
              </a:defRPr>
            </a:lvl1pPr>
          </a:lstStyle>
          <a:p>
            <a:fld id="{2DA92B78-1EFF-4740-9CB3-9D43E19DDB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15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CE2D1-479C-4CC0-92F8-73532C71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41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B2F0AE-1AE6-491F-9F5A-9DDA90CB0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6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71C4D1-7701-4748-AF43-06DCE4EE8EDA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BDE331-732C-444A-B123-2D58E444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4" y="6459542"/>
            <a:ext cx="24733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3531BDD-85C3-4205-9F82-0F6EB2A8226F}" type="datetimeFigureOut">
              <a:rPr lang="en-GB" altLang="en-US"/>
              <a:pPr/>
              <a:t>26/05/2023</a:t>
            </a:fld>
            <a:endParaRPr lang="en-GB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ADCF33-B6A1-4172-8096-6E9A3380E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8" y="6459542"/>
            <a:ext cx="4822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D02F4-33F3-4F41-8CB3-39B18CD9E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2190" y="6457954"/>
            <a:ext cx="13128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1AFFCBD-9BE5-4FE3-9DDA-84E0A871D418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2" name="Picture 3" descr="F&amp;BF_Sec logo_Set 2.1.png">
            <a:extLst>
              <a:ext uri="{FF2B5EF4-FFF2-40B4-BE49-F238E27FC236}">
                <a16:creationId xmlns:a16="http://schemas.microsoft.com/office/drawing/2014/main" id="{FF490F64-8C48-4A0D-AC23-12BD16D9D40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7" y="5657850"/>
            <a:ext cx="1984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3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1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Arial" charset="0"/>
          <a:ea typeface="ＭＳ Ｐゴシック" charset="0"/>
        </a:defRPr>
      </a:lvl5pPr>
      <a:lvl6pPr marL="457189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6pPr>
      <a:lvl7pPr marL="914377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7pPr>
      <a:lvl8pPr marL="137156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8pPr>
      <a:lvl9pPr marL="182875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636870"/>
          </a:solidFill>
          <a:latin typeface="Arial" charset="0"/>
          <a:ea typeface="ＭＳ Ｐゴシック" charset="0"/>
        </a:defRPr>
      </a:lvl9pPr>
    </p:titleStyle>
    <p:bodyStyle>
      <a:lvl1pPr marL="90486" indent="-90486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382578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566724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749281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31839" indent="-182558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D5372-F2D0-4952-8A5A-3A18792F9D1B}"/>
              </a:ext>
            </a:extLst>
          </p:cNvPr>
          <p:cNvSpPr/>
          <p:nvPr/>
        </p:nvSpPr>
        <p:spPr>
          <a:xfrm>
            <a:off x="0" y="5766911"/>
            <a:ext cx="12192000" cy="1181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775C6-4ECB-48E9-8E19-F74699B81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034" y="0"/>
            <a:ext cx="11093426" cy="547716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SKILLS FOR DIALOGUE</a:t>
            </a:r>
            <a:br>
              <a:rPr lang="en-GB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workshop 7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Controversial Issues</a:t>
            </a:r>
            <a:b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</a:br>
            <a:r>
              <a:rPr lang="en-GB" sz="4400" dirty="0">
                <a:solidFill>
                  <a:schemeClr val="bg1"/>
                </a:solidFill>
                <a:latin typeface="Desyrel" panose="02000603050000020003" pitchFamily="2" charset="0"/>
                <a:ea typeface="ＭＳ Ｐゴシック"/>
              </a:rPr>
              <a:t>Critical Thinking &amp; My Biases</a:t>
            </a:r>
            <a:endParaRPr lang="en-GB" sz="4400" dirty="0">
              <a:latin typeface="Desyrel"/>
            </a:endParaRPr>
          </a:p>
        </p:txBody>
      </p:sp>
      <p:pic>
        <p:nvPicPr>
          <p:cNvPr id="5" name="Picture 4" descr="JASON 1:1. NOW_CLIENT WORK :F&amp;BF_Faith &amp; Belief Forum:Identity and guidelines:4. Artwork:Master logos:F&amp;BF_Roundel:Small:F&amp;BF_Roundel_Small_Orange.png">
            <a:extLst>
              <a:ext uri="{FF2B5EF4-FFF2-40B4-BE49-F238E27FC236}">
                <a16:creationId xmlns:a16="http://schemas.microsoft.com/office/drawing/2014/main" id="{667EA6B1-C410-4097-BF2D-E62C6359C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455" y="5867907"/>
            <a:ext cx="850265" cy="85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583A2F01-BB05-4B82-87AC-16DF9A168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90" t="23214" b="20238"/>
          <a:stretch/>
        </p:blipFill>
        <p:spPr>
          <a:xfrm>
            <a:off x="3234922" y="4257356"/>
            <a:ext cx="5037650" cy="136468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B449D9F-5150-4EB2-9EA5-1DA06C5F8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" y="5817409"/>
            <a:ext cx="986763" cy="108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D181B508-9A55-4949-B81C-9CC73A60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9562" y="1295687"/>
            <a:ext cx="3372930" cy="3362577"/>
          </a:xfrm>
        </p:spPr>
        <p:txBody>
          <a:bodyPr>
            <a:normAutofit fontScale="92500" lnSpcReduction="20000"/>
          </a:bodyPr>
          <a:lstStyle/>
          <a:p>
            <a:endParaRPr lang="en-US" sz="1800" dirty="0"/>
          </a:p>
          <a:p>
            <a:r>
              <a:rPr lang="en-US" sz="1800" dirty="0"/>
              <a:t>Categorise each of the items in the envelope  into whether you think … </a:t>
            </a:r>
          </a:p>
          <a:p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2400" dirty="0"/>
              <a:t>They are controversial issues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You are unsure or they maybe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They are NOT controversial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C0F2C-79E3-4971-A110-8510625C5016}"/>
              </a:ext>
            </a:extLst>
          </p:cNvPr>
          <p:cNvSpPr txBox="1"/>
          <p:nvPr/>
        </p:nvSpPr>
        <p:spPr>
          <a:xfrm>
            <a:off x="4930894" y="637491"/>
            <a:ext cx="551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0555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YES – NO - MAYBE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2414FFA-BB46-4DFD-A5B6-4F016120C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" y="5815578"/>
            <a:ext cx="890808" cy="975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B6936-B659-1DCB-7123-0D246663FCC8}"/>
              </a:ext>
            </a:extLst>
          </p:cNvPr>
          <p:cNvSpPr txBox="1"/>
          <p:nvPr/>
        </p:nvSpPr>
        <p:spPr>
          <a:xfrm>
            <a:off x="4640881" y="1544410"/>
            <a:ext cx="609456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n-GB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The global legalisation of abortion</a:t>
            </a:r>
            <a:r>
              <a:rPr lang="en-GB" sz="2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The legalisation of Cannabis in the UK</a:t>
            </a:r>
            <a:r>
              <a:rPr lang="en-GB" sz="2000" b="0" i="0" dirty="0">
                <a:solidFill>
                  <a:srgbClr val="00B0F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Rising secularism in the UK</a:t>
            </a:r>
            <a:r>
              <a:rPr lang="en-GB" sz="2000" b="0" i="0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Plant-based dieting</a:t>
            </a:r>
            <a:r>
              <a:rPr lang="en-GB" sz="20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C45911"/>
                </a:solidFill>
                <a:effectLst/>
                <a:latin typeface="Calibri" panose="020F0502020204030204" pitchFamily="34" charset="0"/>
              </a:rPr>
              <a:t>Revoking citizenship of those involved in foreign terrorism</a:t>
            </a:r>
            <a:r>
              <a:rPr lang="en-GB" sz="2000" b="0" i="0" dirty="0">
                <a:solidFill>
                  <a:srgbClr val="C45911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Positive discrimination mechanisms</a:t>
            </a:r>
            <a:r>
              <a:rPr lang="en-GB" sz="2000" b="0" i="0" dirty="0">
                <a:solidFill>
                  <a:srgbClr val="538135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Global nuclear disarmament</a:t>
            </a:r>
            <a:r>
              <a:rPr lang="en-GB" sz="20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The existence of Covid-19</a:t>
            </a:r>
            <a:r>
              <a:rPr lang="en-GB" sz="2000" b="0" i="0" dirty="0">
                <a:solidFill>
                  <a:srgbClr val="ED7D31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Gender pay gap in UK sports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2000" b="1" i="0" dirty="0">
                <a:solidFill>
                  <a:srgbClr val="2F5496"/>
                </a:solidFill>
                <a:effectLst/>
                <a:latin typeface="Calibri" panose="020F0502020204030204" pitchFamily="34" charset="0"/>
              </a:rPr>
              <a:t>Global warming</a:t>
            </a:r>
            <a:r>
              <a:rPr lang="en-GB" sz="2000" b="0" i="0" dirty="0">
                <a:solidFill>
                  <a:srgbClr val="2F5496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23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Controversial Issues: Key Points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2AAC69-4716-4E90-996A-EF4680D6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" y="5777310"/>
            <a:ext cx="986763" cy="10806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4B20C-B6B6-4EE0-B463-AA18BE9A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53950"/>
            <a:ext cx="10058400" cy="402336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They divide opinion and sometimes communities </a:t>
            </a:r>
          </a:p>
          <a:p>
            <a:r>
              <a:rPr lang="en-GB" dirty="0"/>
              <a:t>• They are complex and can spark heated debate </a:t>
            </a:r>
          </a:p>
          <a:p>
            <a:r>
              <a:rPr lang="en-GB" dirty="0"/>
              <a:t>• They can evoke emotional reactions and be difficult to talk about </a:t>
            </a:r>
          </a:p>
          <a:p>
            <a:r>
              <a:rPr lang="en-GB" dirty="0"/>
              <a:t>• They can become taboo </a:t>
            </a:r>
          </a:p>
          <a:p>
            <a:r>
              <a:rPr lang="en-GB" dirty="0"/>
              <a:t>• The information surrounding them can be subject to control or exaggeration, etc. </a:t>
            </a:r>
          </a:p>
          <a:p>
            <a:r>
              <a:rPr lang="en-GB" dirty="0"/>
              <a:t>• They can be subject to time and geographical context, demographic, etc.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9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286607"/>
            <a:ext cx="1033975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Does Religion Divide or Unite People?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2AAC69-4716-4E90-996A-EF4680D6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" y="5777310"/>
            <a:ext cx="986763" cy="10806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1781-67F9-4B8B-89B3-661368F9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Individually, on paper, answer the following: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I believe...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My relevant values to this belief are...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The life experience that has given rise to this belief is...</a:t>
            </a:r>
          </a:p>
          <a:p>
            <a:pPr marL="0" indent="0">
              <a:buNone/>
            </a:pPr>
            <a:endParaRPr lang="en-GB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The ways in which I practice this believe are...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This belief is likely to make me… 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The emotions that I feel in relation to this belief are…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76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DAEF-5D5A-4129-A103-57C642BA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6" y="286607"/>
            <a:ext cx="10339754" cy="1450757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Does Religion Divide or Unite People?</a:t>
            </a:r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E2AAC69-4716-4E90-996A-EF4680D6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" y="5777310"/>
            <a:ext cx="986763" cy="10806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1781-67F9-4B8B-89B3-661368F96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600" dirty="0"/>
              <a:t>In pairs, think about the follow in relation to each one… </a:t>
            </a:r>
          </a:p>
          <a:p>
            <a:endParaRPr lang="en-GB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 What do you think of this opinion? </a:t>
            </a:r>
          </a:p>
          <a:p>
            <a:r>
              <a:rPr lang="en-GB" sz="2600" dirty="0"/>
              <a:t>• Which part of this is factual? Which parts can we fact-check? </a:t>
            </a:r>
          </a:p>
          <a:p>
            <a:r>
              <a:rPr lang="en-GB" sz="2600" dirty="0"/>
              <a:t>• Is there any bias here? Why / where / how? </a:t>
            </a:r>
          </a:p>
          <a:p>
            <a:r>
              <a:rPr lang="en-GB" sz="2600" dirty="0"/>
              <a:t>• Is any of their language harmful?</a:t>
            </a:r>
          </a:p>
          <a:p>
            <a:r>
              <a:rPr lang="en-GB" sz="2600" dirty="0"/>
              <a:t> • How does this match what you usually hear? 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/>
              <a:t>Make notes on the handout or on corresponding paper.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7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9CA23-AF85-453D-8403-A7DFCE4AC55A}"/>
              </a:ext>
            </a:extLst>
          </p:cNvPr>
          <p:cNvSpPr txBox="1">
            <a:spLocks/>
          </p:cNvSpPr>
          <p:nvPr/>
        </p:nvSpPr>
        <p:spPr>
          <a:xfrm>
            <a:off x="648994" y="620942"/>
            <a:ext cx="11125663" cy="596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kern="1200" spc="-51" baseline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189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6pPr>
            <a:lvl7pPr marL="914377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7pPr>
            <a:lvl8pPr marL="1371566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8pPr>
            <a:lvl9pPr marL="1828754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636870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1.</a:t>
            </a:r>
            <a:r>
              <a:rPr kumimoji="0" lang="en-GB" sz="3400" b="0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What sources of information are in my comfort zone?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2.	What sources of information make me feel uncomfortable?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3.	What kind of language is appealing to me? Unappealing?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4.	What kind of imagery is appealing to me? Unappealing?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5.	What kind of people do I like to agree with? Disagree with?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6.	How often do I look for information that supports my opinions?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-5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5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7.	How often do I look for information that contradicts my opinions?</a:t>
            </a:r>
          </a:p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-51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20406-972D-B3F3-4AC5-8CB130B34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42" y="5697515"/>
            <a:ext cx="98763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8466"/>
      </p:ext>
    </p:extLst>
  </p:cSld>
  <p:clrMapOvr>
    <a:masterClrMapping/>
  </p:clrMapOvr>
</p:sld>
</file>

<file path=ppt/theme/theme1.xml><?xml version="1.0" encoding="utf-8"?>
<a:theme xmlns:a="http://schemas.openxmlformats.org/drawingml/2006/main" name="PP template_new">
  <a:themeElements>
    <a:clrScheme name="Custom 1">
      <a:dk1>
        <a:srgbClr val="50555B"/>
      </a:dk1>
      <a:lt1>
        <a:sysClr val="window" lastClr="FFFFFF"/>
      </a:lt1>
      <a:dk2>
        <a:srgbClr val="7A7D81"/>
      </a:dk2>
      <a:lt2>
        <a:srgbClr val="189FB5"/>
      </a:lt2>
      <a:accent1>
        <a:srgbClr val="F39200"/>
      </a:accent1>
      <a:accent2>
        <a:srgbClr val="A1A833"/>
      </a:accent2>
      <a:accent3>
        <a:srgbClr val="B43B40"/>
      </a:accent3>
      <a:accent4>
        <a:srgbClr val="8D3067"/>
      </a:accent4>
      <a:accent5>
        <a:srgbClr val="F1C930"/>
      </a:accent5>
      <a:accent6>
        <a:srgbClr val="40243C"/>
      </a:accent6>
      <a:hlink>
        <a:srgbClr val="189FB5"/>
      </a:hlink>
      <a:folHlink>
        <a:srgbClr val="8C8C8C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template" id="{FF383F0F-864E-407C-B6DA-3D65E09D3E22}" vid="{EC04C27D-2EF7-4D86-813B-628CAAD68E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71A2A271AF37499E37E886BD5CFDAF" ma:contentTypeVersion="24" ma:contentTypeDescription="Create a new document." ma:contentTypeScope="" ma:versionID="5675c1d7ef31004077bda1fa837f8756">
  <xsd:schema xmlns:xsd="http://www.w3.org/2001/XMLSchema" xmlns:xs="http://www.w3.org/2001/XMLSchema" xmlns:p="http://schemas.microsoft.com/office/2006/metadata/properties" xmlns:ns1="http://schemas.microsoft.com/sharepoint/v3" xmlns:ns2="210d88b8-1c87-439f-848d-ad442d2f6fd5" xmlns:ns3="http://schemas.microsoft.com/sharepoint/v4" xmlns:ns4="06e9f01b-b787-4c96-9b07-64e21198086c" targetNamespace="http://schemas.microsoft.com/office/2006/metadata/properties" ma:root="true" ma:fieldsID="74b8cab09217b358a65ca4ae04c850d9" ns1:_="" ns2:_="" ns3:_="" ns4:_="">
    <xsd:import namespace="http://schemas.microsoft.com/sharepoint/v3"/>
    <xsd:import namespace="210d88b8-1c87-439f-848d-ad442d2f6fd5"/>
    <xsd:import namespace="http://schemas.microsoft.com/sharepoint/v4"/>
    <xsd:import namespace="06e9f01b-b787-4c96-9b07-64e2119808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2:TaxCatchAll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88b8-1c87-439f-848d-ad442d2f6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f1715e7c-66c9-4ad1-ab12-0f1f24e06d29}" ma:internalName="TaxCatchAll" ma:showField="CatchAllData" ma:web="210d88b8-1c87-439f-848d-ad442d2f6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f01b-b787-4c96-9b07-64e21198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2c6f060f-ba47-4fd8-a781-7f9e57c5c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10d88b8-1c87-439f-848d-ad442d2f6fd5" xsi:nil="true"/>
    <IconOverlay xmlns="http://schemas.microsoft.com/sharepoint/v4" xsi:nil="true"/>
    <lcf76f155ced4ddcb4097134ff3c332f xmlns="06e9f01b-b787-4c96-9b07-64e21198086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305299-CE03-46B6-BD00-CD32379C1232}"/>
</file>

<file path=customXml/itemProps2.xml><?xml version="1.0" encoding="utf-8"?>
<ds:datastoreItem xmlns:ds="http://schemas.openxmlformats.org/officeDocument/2006/customXml" ds:itemID="{42FDF01E-B219-4E26-ABEF-734D8E2B4036}"/>
</file>

<file path=customXml/itemProps3.xml><?xml version="1.0" encoding="utf-8"?>
<ds:datastoreItem xmlns:ds="http://schemas.openxmlformats.org/officeDocument/2006/customXml" ds:itemID="{549521DD-C396-4604-96A9-423E63F70F2A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413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Desyrel</vt:lpstr>
      <vt:lpstr>Gill Sans MT</vt:lpstr>
      <vt:lpstr>Segoe UI</vt:lpstr>
      <vt:lpstr>Wingdings</vt:lpstr>
      <vt:lpstr>PP template_new</vt:lpstr>
      <vt:lpstr>SKILLS FOR DIALOGUE workshop 7 Controversial Issues Critical Thinking &amp; My Biases</vt:lpstr>
      <vt:lpstr>PowerPoint Presentation</vt:lpstr>
      <vt:lpstr>Controversial Issues: Key Points</vt:lpstr>
      <vt:lpstr>Does Religion Divide or Unite People?</vt:lpstr>
      <vt:lpstr>Does Religion Divide or Unite People?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DIALOGUE workshop 7 Controversial Issues Critical Thinking &amp; My Biases</dc:title>
  <dc:creator>Amy Ark</dc:creator>
  <cp:lastModifiedBy>Amy Ark</cp:lastModifiedBy>
  <cp:revision>1</cp:revision>
  <dcterms:created xsi:type="dcterms:W3CDTF">2023-05-26T13:44:14Z</dcterms:created>
  <dcterms:modified xsi:type="dcterms:W3CDTF">2023-05-26T13:53:42Z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0x010100DA71A2A271AF37499E37E886BD5CFDAF</vt:lpwstr>
  </property>
</Properties>
</file>