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4"/>
  </p:sldMasterIdLst>
  <p:notesMasterIdLst>
    <p:notesMasterId r:id="rId29"/>
  </p:notesMasterIdLst>
  <p:handoutMasterIdLst>
    <p:handoutMasterId r:id="rId30"/>
  </p:handoutMasterIdLst>
  <p:sldIdLst>
    <p:sldId id="273" r:id="rId5"/>
    <p:sldId id="269" r:id="rId6"/>
    <p:sldId id="519" r:id="rId7"/>
    <p:sldId id="533" r:id="rId8"/>
    <p:sldId id="504" r:id="rId9"/>
    <p:sldId id="437" r:id="rId10"/>
    <p:sldId id="526" r:id="rId11"/>
    <p:sldId id="529" r:id="rId12"/>
    <p:sldId id="406" r:id="rId13"/>
    <p:sldId id="536" r:id="rId14"/>
    <p:sldId id="534" r:id="rId15"/>
    <p:sldId id="535" r:id="rId16"/>
    <p:sldId id="531" r:id="rId17"/>
    <p:sldId id="537" r:id="rId18"/>
    <p:sldId id="512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32" r:id="rId28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200"/>
    <a:srgbClr val="A1A833"/>
    <a:srgbClr val="000000"/>
    <a:srgbClr val="B43B40"/>
    <a:srgbClr val="402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B650F-072E-F541-9769-43F5EC2D8AD4}" v="853" dt="2019-10-02T12:59:01.850"/>
    <p1510:client id="{A56CEC74-3C5D-4C2F-9466-25DD072C59B6}" v="1" dt="2019-10-03T12:41:08.040"/>
    <p1510:client id="{F6319324-3EAE-2675-6995-D874838C6241}" v="58" dt="2019-10-30T13:19:25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8825C-C352-4204-9BB0-36D7BDB96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77220-8A7F-4F5F-B3D1-6227519224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79A156-5CF9-4612-AEFB-8E3D6A368976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6DAFA-489D-4EC0-AF9B-776F12EBD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0B8EA-F223-4832-B9F1-4639C83CA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EE7242-85B7-48D0-BF10-08732D0E0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25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34E09-7FE8-40AE-853A-9D251A9F9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91317-3D60-4510-89B5-B188392653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99AEA9-5C52-41ED-8747-C311757253A5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9C9E31-D5AC-4E9C-8BAB-9E3AB4B5C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8DF263-D3FC-4EAF-8A2E-ED938B674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3224A-21EA-4733-AA02-95036FE0C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1EA0-6C11-45AE-B45C-F00766EA1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ABE668-9B11-43B5-AA7F-51C41A7C44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6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0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9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3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6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50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42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06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08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71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20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1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99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60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366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07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82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3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2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6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7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2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3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0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30/10/2019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104" r:id="rId5"/>
    <p:sldLayoutId id="2147484089" r:id="rId6"/>
    <p:sldLayoutId id="2147484090" r:id="rId7"/>
    <p:sldLayoutId id="2147484091" r:id="rId8"/>
    <p:sldLayoutId id="2147484092" r:id="rId9"/>
    <p:sldLayoutId id="2147484102" r:id="rId10"/>
    <p:sldLayoutId id="2147484101" r:id="rId11"/>
    <p:sldLayoutId id="2147484093" r:id="rId12"/>
    <p:sldLayoutId id="2147484100" r:id="rId13"/>
    <p:sldLayoutId id="2147484103" r:id="rId14"/>
    <p:sldLayoutId id="2147484080" r:id="rId15"/>
    <p:sldLayoutId id="2147484081" r:id="rId16"/>
    <p:sldLayoutId id="2147484082" r:id="rId17"/>
    <p:sldLayoutId id="2147484083" r:id="rId18"/>
    <p:sldLayoutId id="2147484094" r:id="rId19"/>
    <p:sldLayoutId id="2147484106" r:id="rId20"/>
    <p:sldLayoutId id="2147484095" r:id="rId21"/>
    <p:sldLayoutId id="2147484105" r:id="rId22"/>
    <p:sldLayoutId id="2147484084" r:id="rId23"/>
    <p:sldLayoutId id="2147484096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rBI7UP9-hc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rBI7UP9-hc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870" y="1380837"/>
            <a:ext cx="10408920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>
                <a:solidFill>
                  <a:srgbClr val="002060"/>
                </a:solidFill>
                <a:latin typeface="HelveticaNeueLT Std"/>
                <a:ea typeface="ＭＳ Ｐゴシック"/>
              </a:rPr>
              <a:t>Dialogue not Debate </a:t>
            </a:r>
            <a:br>
              <a:rPr lang="en-GB" sz="9600">
                <a:latin typeface="Desyrel"/>
              </a:rPr>
            </a:br>
            <a:br>
              <a:rPr lang="en-GB" sz="9600">
                <a:latin typeface="Desyrel" panose="02000603050000020003" pitchFamily="2" charset="0"/>
              </a:rPr>
            </a:br>
            <a:endParaRPr lang="en-US" sz="400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7154DBA-70A3-49F5-A784-C7776E9B8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5304706"/>
            <a:ext cx="2743200" cy="1309421"/>
          </a:xfrm>
          <a:prstGeom prst="rect">
            <a:avLst/>
          </a:prstGeom>
        </p:spPr>
      </p:pic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ABEB431C-C9F1-4353-9043-E842723CE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7996146" y="-172509"/>
            <a:ext cx="5009009" cy="24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93CE-1A58-4878-857D-59395C9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147" y="2792614"/>
            <a:ext cx="7245925" cy="2841568"/>
          </a:xfrm>
        </p:spPr>
        <p:txBody>
          <a:bodyPr>
            <a:noAutofit/>
          </a:bodyPr>
          <a:lstStyle/>
          <a:p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Dialogue is: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✔ Dialogue is a conversation 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✔ Dialogue is body language 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 ✔ Dialogue is listening, being polite and kind, engaging in conversation 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✘ not shouting and screaming at each other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✘ putting your point across without caring for the opinion of others</a:t>
            </a:r>
            <a:endParaRPr lang="en-US" sz="2800">
              <a:solidFill>
                <a:srgbClr val="002060"/>
              </a:solidFill>
              <a:latin typeface="Helvetica" pitchFamily="2" charset="0"/>
              <a:ea typeface="ＭＳ Ｐゴシック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D6BB8-420A-0144-8E75-F59C14BE0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0" b="16743"/>
          <a:stretch/>
        </p:blipFill>
        <p:spPr>
          <a:xfrm>
            <a:off x="247973" y="2128661"/>
            <a:ext cx="3552903" cy="30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2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E0524-5DAB-4950-847D-6CEFE6B4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Show Dialogue not Debate clip from  Safe Space video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77D65-0478-4189-BFB9-3242180A94B5}"/>
              </a:ext>
            </a:extLst>
          </p:cNvPr>
          <p:cNvSpPr txBox="1"/>
          <p:nvPr/>
        </p:nvSpPr>
        <p:spPr>
          <a:xfrm>
            <a:off x="4063042" y="3200400"/>
            <a:ext cx="50291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189FB5"/>
                </a:solidFill>
                <a:latin typeface="Arial"/>
                <a:ea typeface="ＭＳ Ｐゴシック"/>
                <a:cs typeface="Segoe UI"/>
                <a:hlinkClick r:id="rId2"/>
              </a:rPr>
              <a:t>PLAY SAFE SPACE FILM</a:t>
            </a:r>
            <a:r>
              <a:rPr lang="en-US" sz="2800" b="1" dirty="0">
                <a:latin typeface="Gill Sans MT"/>
                <a:ea typeface="ＭＳ Ｐゴシック"/>
                <a:cs typeface="Segoe UI"/>
              </a:rPr>
              <a:t>​</a:t>
            </a:r>
          </a:p>
          <a:p>
            <a:endParaRPr lang="en-US" dirty="0">
              <a:solidFill>
                <a:srgbClr val="50555B"/>
              </a:solidFill>
              <a:latin typeface="Gill Sans MT"/>
              <a:ea typeface="ＭＳ Ｐゴシック"/>
              <a:cs typeface="Segoe UI"/>
            </a:endParaRPr>
          </a:p>
          <a:p>
            <a:r>
              <a:rPr lang="en-US" dirty="0">
                <a:solidFill>
                  <a:srgbClr val="189FB5"/>
                </a:solidFill>
                <a:latin typeface="Arial"/>
                <a:ea typeface="ＭＳ Ｐゴシック"/>
                <a:cs typeface="Segoe UI"/>
                <a:hlinkClick r:id="rId2"/>
              </a:rPr>
              <a:t>https://youtu.be/6rBI7UP9-hc</a:t>
            </a:r>
          </a:p>
        </p:txBody>
      </p:sp>
    </p:spTree>
    <p:extLst>
      <p:ext uri="{BB962C8B-B14F-4D97-AF65-F5344CB8AC3E}">
        <p14:creationId xmlns:p14="http://schemas.microsoft.com/office/powerpoint/2010/main" val="54094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870" y="1454728"/>
            <a:ext cx="10408920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Helvetica" pitchFamily="2" charset="0"/>
                <a:ea typeface="ＭＳ Ｐゴシック"/>
              </a:rPr>
              <a:t>Why is it important to have conversations with people that are different to us? </a:t>
            </a:r>
            <a:br>
              <a:rPr lang="en-GB" sz="9600">
                <a:latin typeface="Desyrel" panose="02000603050000020003" pitchFamily="2" charset="0"/>
              </a:rPr>
            </a:br>
            <a:br>
              <a:rPr lang="en-GB" sz="9600">
                <a:latin typeface="Desyrel" panose="02000603050000020003" pitchFamily="2" charset="0"/>
              </a:rPr>
            </a:br>
            <a:endParaRPr lang="en-US" sz="400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3" name="Picture 13" descr="Page background8.png">
            <a:extLst>
              <a:ext uri="{FF2B5EF4-FFF2-40B4-BE49-F238E27FC236}">
                <a16:creationId xmlns:a16="http://schemas.microsoft.com/office/drawing/2014/main" id="{374EE36C-3E56-4748-BB9E-7F69455FE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683887">
            <a:off x="-232099" y="4700884"/>
            <a:ext cx="7344531" cy="46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0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93CE-1A58-4878-857D-59395C9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19538"/>
            <a:ext cx="7245925" cy="2841568"/>
          </a:xfrm>
        </p:spPr>
        <p:txBody>
          <a:bodyPr>
            <a:noAutofit/>
          </a:bodyPr>
          <a:lstStyle/>
          <a:p>
            <a:r>
              <a:rPr lang="en-GB" sz="4400">
                <a:solidFill>
                  <a:srgbClr val="002060"/>
                </a:solidFill>
                <a:latin typeface="Helvetica" pitchFamily="2" charset="0"/>
              </a:rPr>
              <a:t>LET’S TALKI </a:t>
            </a:r>
            <a:endParaRPr lang="en-US" sz="4400">
              <a:solidFill>
                <a:srgbClr val="002060"/>
              </a:solidFill>
              <a:latin typeface="Helvetica" pitchFamily="2" charset="0"/>
              <a:ea typeface="ＭＳ Ｐゴシック"/>
            </a:endParaRPr>
          </a:p>
        </p:txBody>
      </p:sp>
      <p:pic>
        <p:nvPicPr>
          <p:cNvPr id="4" name="Picture 2" descr="Woman Wearing Teal Dress Sitting on Chair Talking to Man">
            <a:extLst>
              <a:ext uri="{FF2B5EF4-FFF2-40B4-BE49-F238E27FC236}">
                <a16:creationId xmlns:a16="http://schemas.microsoft.com/office/drawing/2014/main" id="{633D8863-D0C8-4742-A7BD-F7F12EC5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946" y="2065520"/>
            <a:ext cx="3773626" cy="284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93CE-1A58-4878-857D-59395C9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652" y="2638957"/>
            <a:ext cx="7245925" cy="2841568"/>
          </a:xfrm>
        </p:spPr>
        <p:txBody>
          <a:bodyPr>
            <a:noAutofit/>
          </a:bodyPr>
          <a:lstStyle/>
          <a:p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Stand up and walk around the room slowly 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when you hear ‘FREEZE!’ you stop moving and stand next to the person closest to you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 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A question will appear on the board and you will discuss it with the person closest to you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You’ll have 2 minutes to discuss the question 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 </a:t>
            </a:r>
            <a:br>
              <a:rPr lang="en-GB" sz="280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Remember: it’s a dialogue not a debate. You should be able to exchange views without getting into an argument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884AB-DCC5-3640-9D77-2AA9D5F87E22}"/>
              </a:ext>
            </a:extLst>
          </p:cNvPr>
          <p:cNvSpPr/>
          <p:nvPr/>
        </p:nvSpPr>
        <p:spPr>
          <a:xfrm>
            <a:off x="-330632" y="1900809"/>
            <a:ext cx="3950120" cy="187743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Helvetica"/>
                <a:ea typeface="ＭＳ Ｐゴシック"/>
                <a:cs typeface="Helvetica"/>
              </a:rPr>
              <a:t>LET’S DIALOGUE!</a:t>
            </a:r>
          </a:p>
          <a:p>
            <a:pPr algn="ctr"/>
            <a:endParaRPr lang="en-GB" sz="4400" b="1" dirty="0">
              <a:solidFill>
                <a:srgbClr val="002060"/>
              </a:solidFill>
              <a:latin typeface="Helvetica"/>
              <a:ea typeface="ＭＳ Ｐゴシック"/>
              <a:cs typeface="Helvetica"/>
            </a:endParaRPr>
          </a:p>
          <a:p>
            <a:pPr algn="ctr"/>
            <a:r>
              <a:rPr lang="en-GB" sz="4400" b="1" dirty="0">
                <a:solidFill>
                  <a:srgbClr val="002060"/>
                </a:solidFill>
                <a:latin typeface="Helvetica"/>
                <a:ea typeface="ＭＳ Ｐゴシック"/>
                <a:cs typeface="Helvetica"/>
              </a:rPr>
              <a:t>  Instructions</a:t>
            </a:r>
            <a:r>
              <a:rPr lang="en-GB" sz="4400" b="1" dirty="0">
                <a:solidFill>
                  <a:srgbClr val="002060"/>
                </a:solidFill>
                <a:latin typeface="Desyrel"/>
                <a:ea typeface="ＭＳ Ｐゴシック"/>
              </a:rPr>
              <a:t> </a:t>
            </a:r>
            <a:r>
              <a:rPr lang="en-GB" sz="3200" dirty="0">
                <a:latin typeface="Desyrel"/>
                <a:ea typeface="ＭＳ Ｐゴシック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3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841" y="2565192"/>
            <a:ext cx="4670413" cy="2392797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Would you rather have time or money?</a:t>
            </a:r>
            <a:r>
              <a:rPr lang="en-US" sz="36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5FDB6D4-2B02-7E4E-AEAB-A5E0372E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1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841" y="2565192"/>
            <a:ext cx="4670413" cy="2392797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Do you think crying is a sign of weakness or strength?</a:t>
            </a:r>
            <a:r>
              <a:rPr lang="en-US" sz="36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5FDB6D4-2B02-7E4E-AEAB-A5E0372E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841" y="2565192"/>
            <a:ext cx="4670413" cy="2392797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How old would you be if you didn’t know how old you are?</a:t>
            </a:r>
            <a:r>
              <a:rPr lang="en-US" sz="36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5FDB6D4-2B02-7E4E-AEAB-A5E0372E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0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841" y="2565192"/>
            <a:ext cx="4670413" cy="2392797"/>
          </a:xfrm>
        </p:spPr>
        <p:txBody>
          <a:bodyPr>
            <a:normAutofit/>
          </a:bodyPr>
          <a:lstStyle/>
          <a:p>
            <a:r>
              <a:rPr lang="en-US" sz="53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Do you support or appose the death penalty?</a:t>
            </a:r>
            <a:r>
              <a:rPr lang="en-US" sz="36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5FDB6D4-2B02-7E4E-AEAB-A5E0372E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841" y="2565192"/>
            <a:ext cx="4670413" cy="2392797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What superpower do you wish you had?</a:t>
            </a:r>
            <a:endParaRPr lang="en-US" sz="360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5FDB6D4-2B02-7E4E-AEAB-A5E0372E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3AC04F0C-9446-47B0-B88A-6DBD0481A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683887">
            <a:off x="-299601" y="5523240"/>
            <a:ext cx="8104690" cy="50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87816-C0A1-4ED9-9056-76FD007317B5}"/>
              </a:ext>
            </a:extLst>
          </p:cNvPr>
          <p:cNvSpPr txBox="1"/>
          <p:nvPr/>
        </p:nvSpPr>
        <p:spPr>
          <a:xfrm>
            <a:off x="1158814" y="2358438"/>
            <a:ext cx="9881937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Helvetica"/>
                <a:ea typeface="ＭＳ Ｐゴシック"/>
                <a:cs typeface="Helvetica"/>
              </a:rPr>
              <a:t>To understand what a dialogue is</a:t>
            </a:r>
          </a:p>
          <a:p>
            <a:endParaRPr lang="en-GB" sz="3200" dirty="0">
              <a:solidFill>
                <a:srgbClr val="002060"/>
              </a:solidFill>
              <a:latin typeface="Helvetica"/>
              <a:ea typeface="ＭＳ Ｐゴシック"/>
              <a:cs typeface="Helvetica"/>
            </a:endParaRPr>
          </a:p>
          <a:p>
            <a:r>
              <a:rPr lang="en-US" sz="3200" dirty="0">
                <a:solidFill>
                  <a:srgbClr val="002060"/>
                </a:solidFill>
                <a:latin typeface="Helvetica"/>
                <a:ea typeface="ＭＳ Ｐゴシック"/>
                <a:cs typeface="Helvetica"/>
              </a:rPr>
              <a:t>2. To practice having meaningful conversations contribute</a:t>
            </a:r>
            <a:endParaRPr lang="en-GB" sz="3200" dirty="0">
              <a:solidFill>
                <a:srgbClr val="002060"/>
              </a:solidFill>
              <a:latin typeface="Helvetica"/>
              <a:ea typeface="ＭＳ Ｐゴシック"/>
              <a:cs typeface="Helvetica"/>
            </a:endParaRPr>
          </a:p>
          <a:p>
            <a:pPr algn="ctr"/>
            <a:endParaRPr lang="en-GB" sz="4000">
              <a:solidFill>
                <a:srgbClr val="000000"/>
              </a:solidFill>
              <a:latin typeface="Desyrel" panose="02000603050000020003" pitchFamily="2" charset="0"/>
            </a:endParaRPr>
          </a:p>
        </p:txBody>
      </p:sp>
      <p:pic>
        <p:nvPicPr>
          <p:cNvPr id="5" name="Picture 13" descr="Page background8.png">
            <a:extLst>
              <a:ext uri="{FF2B5EF4-FFF2-40B4-BE49-F238E27FC236}">
                <a16:creationId xmlns:a16="http://schemas.microsoft.com/office/drawing/2014/main" id="{C1B8A266-BF58-4A46-A2CD-FA0D68124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2160388">
            <a:off x="6607291" y="-655257"/>
            <a:ext cx="5737956" cy="19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8603A7-3A77-4E29-B658-F1DCEB38728C}"/>
              </a:ext>
            </a:extLst>
          </p:cNvPr>
          <p:cNvSpPr txBox="1"/>
          <p:nvPr/>
        </p:nvSpPr>
        <p:spPr>
          <a:xfrm>
            <a:off x="1158814" y="1000664"/>
            <a:ext cx="5739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chemeClr val="accent1"/>
                </a:solidFill>
                <a:latin typeface="HelveticaNeueLT Std" panose="020B0604020202020204" pitchFamily="34" charset="0"/>
                <a:ea typeface="ＭＳ Ｐゴシック"/>
              </a:rPr>
              <a:t>Learning</a:t>
            </a:r>
            <a:r>
              <a:rPr lang="en-US" sz="3600" b="1">
                <a:solidFill>
                  <a:schemeClr val="accent1"/>
                </a:solidFill>
                <a:latin typeface="HelveticaNeueLT Std" panose="020B0604020202020204" pitchFamily="34" charset="0"/>
                <a:ea typeface="ＭＳ Ｐゴシック"/>
              </a:rPr>
              <a:t> </a:t>
            </a:r>
            <a:r>
              <a:rPr lang="en-US" sz="4000" b="1">
                <a:solidFill>
                  <a:schemeClr val="accent1"/>
                </a:solidFill>
                <a:latin typeface="HelveticaNeueLT Std" panose="020B0604020202020204" pitchFamily="34" charset="0"/>
                <a:ea typeface="ＭＳ Ｐゴシック"/>
              </a:rPr>
              <a:t>Objectives</a:t>
            </a:r>
            <a:r>
              <a:rPr lang="en-US" sz="3600" b="1">
                <a:solidFill>
                  <a:schemeClr val="accent1"/>
                </a:solidFill>
                <a:latin typeface="Gill Sans MT"/>
                <a:ea typeface="ＭＳ Ｐゴシック"/>
              </a:rPr>
              <a:t> </a:t>
            </a:r>
            <a:endParaRPr lang="en-US" sz="3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71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870" y="1454728"/>
            <a:ext cx="10408920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3600">
                <a:solidFill>
                  <a:srgbClr val="002060"/>
                </a:solidFill>
              </a:rPr>
              <a:t>1.Who used the active listening skills from the previous lesson?</a:t>
            </a:r>
            <a:br>
              <a:rPr lang="en-GB" sz="3600">
                <a:solidFill>
                  <a:srgbClr val="002060"/>
                </a:solidFill>
              </a:rPr>
            </a:br>
            <a:br>
              <a:rPr lang="en-GB" sz="3600">
                <a:solidFill>
                  <a:srgbClr val="002060"/>
                </a:solidFill>
              </a:rPr>
            </a:br>
            <a:r>
              <a:rPr lang="en-GB" sz="3600">
                <a:solidFill>
                  <a:srgbClr val="002060"/>
                </a:solidFill>
              </a:rPr>
              <a:t>2.Who found it hard not to debate the question?</a:t>
            </a:r>
            <a:br>
              <a:rPr lang="en-GB" sz="3600">
                <a:solidFill>
                  <a:srgbClr val="002060"/>
                </a:solidFill>
              </a:rPr>
            </a:br>
            <a:br>
              <a:rPr lang="en-GB" sz="3600">
                <a:solidFill>
                  <a:srgbClr val="002060"/>
                </a:solidFill>
              </a:rPr>
            </a:br>
            <a:r>
              <a:rPr lang="en-GB" sz="3600">
                <a:solidFill>
                  <a:srgbClr val="002060"/>
                </a:solidFill>
              </a:rPr>
              <a:t>3.Who found out similarities/differences about someone else?</a:t>
            </a:r>
            <a:r>
              <a:rPr lang="en-US" sz="4400">
                <a:solidFill>
                  <a:srgbClr val="002060"/>
                </a:solidFill>
                <a:latin typeface="Helvetica" pitchFamily="2" charset="0"/>
                <a:ea typeface="ＭＳ Ｐゴシック"/>
              </a:rPr>
              <a:t> </a:t>
            </a:r>
            <a:br>
              <a:rPr lang="en-GB" sz="9600">
                <a:latin typeface="Desyrel" panose="02000603050000020003" pitchFamily="2" charset="0"/>
              </a:rPr>
            </a:br>
            <a:br>
              <a:rPr lang="en-GB" sz="9600">
                <a:latin typeface="Desyrel" panose="02000603050000020003" pitchFamily="2" charset="0"/>
              </a:rPr>
            </a:br>
            <a:endParaRPr lang="en-US" sz="400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3" name="Picture 13" descr="Page background8.png">
            <a:extLst>
              <a:ext uri="{FF2B5EF4-FFF2-40B4-BE49-F238E27FC236}">
                <a16:creationId xmlns:a16="http://schemas.microsoft.com/office/drawing/2014/main" id="{374EE36C-3E56-4748-BB9E-7F69455FE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683887">
            <a:off x="-232099" y="4700884"/>
            <a:ext cx="7344531" cy="46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0E8D2C-26CE-494F-B088-49AA181B29BA}"/>
              </a:ext>
            </a:extLst>
          </p:cNvPr>
          <p:cNvSpPr/>
          <p:nvPr/>
        </p:nvSpPr>
        <p:spPr>
          <a:xfrm>
            <a:off x="310933" y="375290"/>
            <a:ext cx="334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accent1"/>
                </a:solidFill>
                <a:latin typeface="Helvetica" pitchFamily="2" charset="0"/>
              </a:rPr>
              <a:t>Reflection Questions </a:t>
            </a:r>
          </a:p>
        </p:txBody>
      </p:sp>
    </p:spTree>
    <p:extLst>
      <p:ext uri="{BB962C8B-B14F-4D97-AF65-F5344CB8AC3E}">
        <p14:creationId xmlns:p14="http://schemas.microsoft.com/office/powerpoint/2010/main" val="378051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93CE-1A58-4878-857D-59395C9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075" y="784487"/>
            <a:ext cx="7245925" cy="2841568"/>
          </a:xfrm>
        </p:spPr>
        <p:txBody>
          <a:bodyPr>
            <a:noAutofit/>
          </a:bodyPr>
          <a:lstStyle/>
          <a:p>
            <a:r>
              <a:rPr lang="en-GB" sz="4400">
                <a:solidFill>
                  <a:srgbClr val="002060"/>
                </a:solidFill>
                <a:latin typeface="Helvetica" pitchFamily="2" charset="0"/>
              </a:rPr>
              <a:t>Dialogue Anagrams</a:t>
            </a:r>
            <a:endParaRPr lang="en-US" sz="4400">
              <a:solidFill>
                <a:srgbClr val="002060"/>
              </a:solidFill>
              <a:latin typeface="Helvetica" pitchFamily="2" charset="0"/>
              <a:ea typeface="ＭＳ Ｐゴシック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0A53E-C218-AE4A-82AC-820562D2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3" y="2436007"/>
            <a:ext cx="3573718" cy="23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93CE-1A58-4878-857D-59395C9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672" y="2644284"/>
            <a:ext cx="7245925" cy="2841568"/>
          </a:xfrm>
        </p:spPr>
        <p:txBody>
          <a:bodyPr>
            <a:noAutofit/>
          </a:bodyPr>
          <a:lstStyle/>
          <a:p>
            <a:pPr eaLnBrk="1" fontAlgn="t" hangingPunct="1"/>
            <a:r>
              <a:rPr lang="en-US" b="1">
                <a:solidFill>
                  <a:srgbClr val="F39200"/>
                </a:solidFill>
              </a:rPr>
              <a:t>D</a:t>
            </a:r>
            <a:r>
              <a:rPr lang="en-US" b="1">
                <a:solidFill>
                  <a:srgbClr val="002060"/>
                </a:solidFill>
              </a:rPr>
              <a:t>o to others what you’d like to be done to you = Respect </a:t>
            </a:r>
            <a:br>
              <a:rPr lang="en-GB">
                <a:solidFill>
                  <a:srgbClr val="002060"/>
                </a:solidFill>
              </a:rPr>
            </a:br>
            <a:r>
              <a:rPr lang="en-US" b="1">
                <a:solidFill>
                  <a:srgbClr val="F39200"/>
                </a:solidFill>
              </a:rPr>
              <a:t>I</a:t>
            </a:r>
            <a:r>
              <a:rPr lang="en-US" b="1">
                <a:solidFill>
                  <a:srgbClr val="002060"/>
                </a:solidFill>
              </a:rPr>
              <a:t>mportant and meaningful conversations </a:t>
            </a:r>
            <a:br>
              <a:rPr lang="en-GB">
                <a:solidFill>
                  <a:srgbClr val="002060"/>
                </a:solidFill>
              </a:rPr>
            </a:br>
            <a:r>
              <a:rPr lang="en-US" b="1">
                <a:solidFill>
                  <a:srgbClr val="F39200"/>
                </a:solidFill>
              </a:rPr>
              <a:t>A</a:t>
            </a:r>
            <a:r>
              <a:rPr lang="en-US" b="1">
                <a:solidFill>
                  <a:srgbClr val="002060"/>
                </a:solidFill>
              </a:rPr>
              <a:t>ctively</a:t>
            </a:r>
            <a:br>
              <a:rPr lang="en-GB">
                <a:solidFill>
                  <a:srgbClr val="002060"/>
                </a:solidFill>
              </a:rPr>
            </a:br>
            <a:r>
              <a:rPr lang="en-US" b="1">
                <a:solidFill>
                  <a:srgbClr val="F39200"/>
                </a:solidFill>
              </a:rPr>
              <a:t>L</a:t>
            </a:r>
            <a:r>
              <a:rPr lang="en-US" b="1">
                <a:solidFill>
                  <a:srgbClr val="002060"/>
                </a:solidFill>
              </a:rPr>
              <a:t>istening to  </a:t>
            </a:r>
            <a:br>
              <a:rPr lang="en-GB">
                <a:solidFill>
                  <a:srgbClr val="002060"/>
                </a:solidFill>
              </a:rPr>
            </a:br>
            <a:r>
              <a:rPr lang="en-US" b="1">
                <a:solidFill>
                  <a:srgbClr val="F39200"/>
                </a:solidFill>
              </a:rPr>
              <a:t>O</a:t>
            </a:r>
            <a:r>
              <a:rPr lang="en-US" b="1">
                <a:solidFill>
                  <a:srgbClr val="002060"/>
                </a:solidFill>
              </a:rPr>
              <a:t>thers</a:t>
            </a:r>
            <a:br>
              <a:rPr lang="en-GB">
                <a:solidFill>
                  <a:srgbClr val="002060"/>
                </a:solidFill>
              </a:rPr>
            </a:br>
            <a:r>
              <a:rPr lang="en-US" b="1">
                <a:solidFill>
                  <a:srgbClr val="F39200"/>
                </a:solidFill>
              </a:rPr>
              <a:t>G</a:t>
            </a:r>
            <a:r>
              <a:rPr lang="en-US" b="1">
                <a:solidFill>
                  <a:srgbClr val="002060"/>
                </a:solidFill>
              </a:rPr>
              <a:t>etting to know others</a:t>
            </a:r>
            <a:br>
              <a:rPr lang="en-GB">
                <a:solidFill>
                  <a:srgbClr val="002060"/>
                </a:solidFill>
              </a:rPr>
            </a:br>
            <a:r>
              <a:rPr lang="en-US" b="1">
                <a:solidFill>
                  <a:srgbClr val="F39200"/>
                </a:solidFill>
              </a:rPr>
              <a:t>U</a:t>
            </a:r>
            <a:r>
              <a:rPr lang="en-US" b="1">
                <a:solidFill>
                  <a:srgbClr val="002060"/>
                </a:solidFill>
              </a:rPr>
              <a:t>nderstanding </a:t>
            </a:r>
            <a:br>
              <a:rPr lang="en-GB">
                <a:solidFill>
                  <a:srgbClr val="002060"/>
                </a:solidFill>
              </a:rPr>
            </a:br>
            <a:r>
              <a:rPr lang="en-US" b="1" err="1">
                <a:solidFill>
                  <a:srgbClr val="F39200"/>
                </a:solidFill>
              </a:rPr>
              <a:t>E</a:t>
            </a:r>
            <a:r>
              <a:rPr lang="en-US" b="1" err="1">
                <a:solidFill>
                  <a:srgbClr val="002060"/>
                </a:solidFill>
              </a:rPr>
              <a:t>mpathising</a:t>
            </a:r>
            <a:r>
              <a:rPr lang="en-US" b="1">
                <a:solidFill>
                  <a:srgbClr val="002060"/>
                </a:solidFill>
              </a:rPr>
              <a:t>/Equality </a:t>
            </a:r>
            <a:endParaRPr lang="en-GB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08C3C-3CAA-2A42-91AD-A83BBEE3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2" t="16207" r="4170" b="19226"/>
          <a:stretch/>
        </p:blipFill>
        <p:spPr>
          <a:xfrm>
            <a:off x="229424" y="2716992"/>
            <a:ext cx="3614156" cy="19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92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93CE-1A58-4878-857D-59395C9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679" y="1598480"/>
            <a:ext cx="7245925" cy="2841568"/>
          </a:xfrm>
        </p:spPr>
        <p:txBody>
          <a:bodyPr>
            <a:noAutofit/>
          </a:bodyPr>
          <a:lstStyle/>
          <a:p>
            <a:pPr eaLnBrk="1" fontAlgn="t" hangingPunct="1"/>
            <a:r>
              <a:rPr lang="en-GB">
                <a:solidFill>
                  <a:srgbClr val="002060"/>
                </a:solidFill>
              </a:rPr>
              <a:t>Share with each other:</a:t>
            </a:r>
            <a:br>
              <a:rPr lang="en-GB">
                <a:solidFill>
                  <a:srgbClr val="002060"/>
                </a:solidFill>
              </a:rPr>
            </a:br>
            <a:br>
              <a:rPr lang="en-GB">
                <a:solidFill>
                  <a:srgbClr val="002060"/>
                </a:solidFill>
              </a:rPr>
            </a:br>
            <a:br>
              <a:rPr lang="en-GB">
                <a:solidFill>
                  <a:srgbClr val="002060"/>
                </a:solidFill>
              </a:rPr>
            </a:br>
            <a:br>
              <a:rPr lang="en-GB">
                <a:solidFill>
                  <a:srgbClr val="002060"/>
                </a:solidFill>
              </a:rPr>
            </a:br>
            <a:r>
              <a:rPr lang="en-GB">
                <a:solidFill>
                  <a:srgbClr val="002060"/>
                </a:solidFill>
              </a:rPr>
              <a:t>One thing you’ll do to ensure we always have respectful, meaningful conversations?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87125-C75A-7A4C-87DF-E363E6BF4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3" y="2522742"/>
            <a:ext cx="3809100" cy="25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6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7FC9-B56B-4352-BF66-F202B38E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13" y="2050630"/>
            <a:ext cx="3494868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The next lesson is​</a:t>
            </a:r>
            <a:br>
              <a:rPr lang="en-US">
                <a:solidFill>
                  <a:srgbClr val="002060"/>
                </a:solidFill>
              </a:rPr>
            </a:br>
            <a:r>
              <a:rPr lang="en-US">
                <a:solidFill>
                  <a:srgbClr val="002060"/>
                </a:solidFill>
              </a:rPr>
              <a:t>​</a:t>
            </a:r>
            <a:br>
              <a:rPr lang="en-US">
                <a:solidFill>
                  <a:srgbClr val="002060"/>
                </a:solidFill>
              </a:rPr>
            </a:br>
            <a:r>
              <a:rPr lang="en-US">
                <a:solidFill>
                  <a:srgbClr val="002060"/>
                </a:solidFill>
              </a:rPr>
              <a:t> </a:t>
            </a:r>
            <a:br>
              <a:rPr lang="en-US">
                <a:solidFill>
                  <a:srgbClr val="002060"/>
                </a:solidFill>
              </a:rPr>
            </a:br>
            <a:br>
              <a:rPr lang="en-US">
                <a:solidFill>
                  <a:srgbClr val="002060"/>
                </a:solidFill>
              </a:rPr>
            </a:br>
            <a:r>
              <a:rPr lang="en-US" b="1">
                <a:solidFill>
                  <a:srgbClr val="002060"/>
                </a:solidFill>
              </a:rPr>
              <a:t>The Letter I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2466-726B-420F-90BD-452BD99F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089" y="2529327"/>
            <a:ext cx="6492240" cy="4924213"/>
          </a:xfrm>
        </p:spPr>
        <p:txBody>
          <a:bodyPr/>
          <a:lstStyle/>
          <a:p>
            <a:pPr marL="90170" indent="-90170"/>
            <a:r>
              <a:rPr lang="en-GB" sz="2800">
                <a:solidFill>
                  <a:srgbClr val="002060"/>
                </a:solidFill>
                <a:latin typeface="Helvetica" pitchFamily="2" charset="0"/>
              </a:rPr>
              <a:t>Next lesson we will be moving on to look at ‘The letter I’, and exploring how we use ‘I statements’ to talk from our own perspectives in dialogues.</a:t>
            </a:r>
            <a:endParaRPr lang="en-US" sz="2800">
              <a:solidFill>
                <a:srgbClr val="00206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8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870" y="1454728"/>
            <a:ext cx="10408920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Helvetica"/>
                <a:ea typeface="ＭＳ Ｐゴシック"/>
              </a:rPr>
              <a:t>What makes you feel </a:t>
            </a:r>
            <a:r>
              <a:rPr lang="en-US" sz="5400" b="1" dirty="0">
                <a:solidFill>
                  <a:srgbClr val="002060"/>
                </a:solidFill>
                <a:latin typeface="Helvetica"/>
                <a:ea typeface="ＭＳ Ｐゴシック"/>
              </a:rPr>
              <a:t>comfortable</a:t>
            </a:r>
            <a:r>
              <a:rPr lang="en-US" sz="5400" dirty="0">
                <a:solidFill>
                  <a:srgbClr val="002060"/>
                </a:solidFill>
                <a:latin typeface="Helvetica"/>
                <a:ea typeface="ＭＳ Ｐゴシック"/>
              </a:rPr>
              <a:t> to share things about</a:t>
            </a:r>
            <a:r>
              <a:rPr lang="en-US" sz="5400" dirty="0">
                <a:solidFill>
                  <a:srgbClr val="002060"/>
                </a:solidFill>
                <a:latin typeface="HelveticaNeueLT Std"/>
                <a:ea typeface="ＭＳ Ｐゴシック"/>
              </a:rPr>
              <a:t> yourself with others?</a:t>
            </a:r>
            <a:br>
              <a:rPr lang="en-GB" sz="9600" dirty="0">
                <a:latin typeface="Desyrel" panose="02000603050000020003" pitchFamily="2" charset="0"/>
              </a:rPr>
            </a:br>
            <a:br>
              <a:rPr lang="en-GB" sz="9600" dirty="0">
                <a:latin typeface="Desyrel" panose="02000603050000020003" pitchFamily="2" charset="0"/>
              </a:rPr>
            </a:br>
            <a:endParaRPr lang="en-US" sz="400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81924E64-8EC2-4E22-ABCD-78374BAEA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683887">
            <a:off x="-262654" y="4387880"/>
            <a:ext cx="8104690" cy="50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05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9760-C115-4AC5-83B8-55338721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Our Class Agreement</a:t>
            </a:r>
            <a:r>
              <a:rPr lang="en-GB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 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559C6EB-B8D9-4F22-9232-5CE089DA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0149"/>
            <a:ext cx="10058400" cy="4023360"/>
          </a:xfrm>
        </p:spPr>
        <p:txBody>
          <a:bodyPr/>
          <a:lstStyle/>
          <a:p>
            <a:pPr marL="90170" indent="-90170"/>
            <a:r>
              <a:rPr lang="en-US" sz="4400">
                <a:ea typeface="ＭＳ Ｐゴシック"/>
              </a:rPr>
              <a:t>R </a:t>
            </a:r>
            <a:endParaRPr lang="en-US" sz="4400"/>
          </a:p>
          <a:p>
            <a:pPr marL="90170" indent="-90170"/>
            <a:r>
              <a:rPr lang="en-US" sz="4400">
                <a:ea typeface="ＭＳ Ｐゴシック"/>
              </a:rPr>
              <a:t>A</a:t>
            </a:r>
            <a:endParaRPr lang="en-US" sz="4400"/>
          </a:p>
          <a:p>
            <a:pPr marL="90170" indent="-90170"/>
            <a:r>
              <a:rPr lang="en-US" sz="4400">
                <a:ea typeface="ＭＳ Ｐゴシック"/>
              </a:rPr>
              <a:t>D </a:t>
            </a:r>
            <a:endParaRPr lang="en-US" sz="4400"/>
          </a:p>
          <a:p>
            <a:pPr marL="90170" indent="-90170"/>
            <a:r>
              <a:rPr lang="en-US" sz="4400">
                <a:ea typeface="ＭＳ Ｐゴシック"/>
              </a:rPr>
              <a:t> I </a:t>
            </a:r>
            <a:endParaRPr lang="en-US" sz="4400"/>
          </a:p>
          <a:p>
            <a:pPr marL="90170" indent="-90170"/>
            <a:r>
              <a:rPr lang="en-US" sz="4400">
                <a:ea typeface="ＭＳ Ｐゴシック"/>
              </a:rPr>
              <a:t>O</a:t>
            </a:r>
            <a:endParaRPr lang="en-US" sz="44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013B5C-C5AE-4915-B6FC-50D8762BA1D2}"/>
              </a:ext>
            </a:extLst>
          </p:cNvPr>
          <p:cNvCxnSpPr/>
          <p:nvPr/>
        </p:nvCxnSpPr>
        <p:spPr>
          <a:xfrm flipV="1">
            <a:off x="1843178" y="2612365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DF8840-7BE4-4F3B-A4C9-9AB72ED6B2D5}"/>
              </a:ext>
            </a:extLst>
          </p:cNvPr>
          <p:cNvCxnSpPr>
            <a:cxnSpLocks/>
          </p:cNvCxnSpPr>
          <p:nvPr/>
        </p:nvCxnSpPr>
        <p:spPr>
          <a:xfrm flipV="1">
            <a:off x="1843177" y="3359987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CA8962-8DF5-4DD4-8768-9992918EC73C}"/>
              </a:ext>
            </a:extLst>
          </p:cNvPr>
          <p:cNvCxnSpPr>
            <a:cxnSpLocks/>
          </p:cNvCxnSpPr>
          <p:nvPr/>
        </p:nvCxnSpPr>
        <p:spPr>
          <a:xfrm flipV="1">
            <a:off x="1742536" y="4093233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8C712A-9576-4D8E-AACB-827C8A91DA1B}"/>
              </a:ext>
            </a:extLst>
          </p:cNvPr>
          <p:cNvCxnSpPr>
            <a:cxnSpLocks/>
          </p:cNvCxnSpPr>
          <p:nvPr/>
        </p:nvCxnSpPr>
        <p:spPr>
          <a:xfrm flipV="1">
            <a:off x="1742536" y="4927119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F0DD53-FD8E-45D7-851D-9182C73619C4}"/>
              </a:ext>
            </a:extLst>
          </p:cNvPr>
          <p:cNvCxnSpPr>
            <a:cxnSpLocks/>
          </p:cNvCxnSpPr>
          <p:nvPr/>
        </p:nvCxnSpPr>
        <p:spPr>
          <a:xfrm flipV="1">
            <a:off x="1843178" y="5746629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58C4E6-331E-4750-9B4D-59F225DF4B78}"/>
              </a:ext>
            </a:extLst>
          </p:cNvPr>
          <p:cNvCxnSpPr>
            <a:cxnSpLocks/>
          </p:cNvCxnSpPr>
          <p:nvPr/>
        </p:nvCxnSpPr>
        <p:spPr>
          <a:xfrm flipV="1">
            <a:off x="5897592" y="2583610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7AFBA4-BA77-4A60-88F7-678851604F28}"/>
              </a:ext>
            </a:extLst>
          </p:cNvPr>
          <p:cNvCxnSpPr>
            <a:cxnSpLocks/>
          </p:cNvCxnSpPr>
          <p:nvPr/>
        </p:nvCxnSpPr>
        <p:spPr>
          <a:xfrm flipV="1">
            <a:off x="5897591" y="3331232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7E7F9F-365E-4E58-93C8-3B905E739CF6}"/>
              </a:ext>
            </a:extLst>
          </p:cNvPr>
          <p:cNvCxnSpPr>
            <a:cxnSpLocks/>
          </p:cNvCxnSpPr>
          <p:nvPr/>
        </p:nvCxnSpPr>
        <p:spPr>
          <a:xfrm flipV="1">
            <a:off x="5796951" y="4064478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AD4A5F-D5E3-42B9-8EC6-62011A2F9998}"/>
              </a:ext>
            </a:extLst>
          </p:cNvPr>
          <p:cNvCxnSpPr>
            <a:cxnSpLocks/>
          </p:cNvCxnSpPr>
          <p:nvPr/>
        </p:nvCxnSpPr>
        <p:spPr>
          <a:xfrm flipV="1">
            <a:off x="5796951" y="4898364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AD4154-7E97-4BD7-8A8B-6642C851722A}"/>
              </a:ext>
            </a:extLst>
          </p:cNvPr>
          <p:cNvCxnSpPr>
            <a:cxnSpLocks/>
          </p:cNvCxnSpPr>
          <p:nvPr/>
        </p:nvCxnSpPr>
        <p:spPr>
          <a:xfrm flipV="1">
            <a:off x="5897592" y="5717874"/>
            <a:ext cx="3047998" cy="143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9276D8-6B43-4A89-AB08-4FA881C38E6A}"/>
              </a:ext>
            </a:extLst>
          </p:cNvPr>
          <p:cNvSpPr txBox="1"/>
          <p:nvPr/>
        </p:nvSpPr>
        <p:spPr>
          <a:xfrm rot="20220000">
            <a:off x="1811973" y="3173472"/>
            <a:ext cx="94142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189FB5"/>
                </a:solidFill>
                <a:latin typeface="Gill Sans MT"/>
                <a:ea typeface="ＭＳ Ｐゴシック"/>
              </a:rPr>
              <a:t>Insert your Safe Space agreement from lesson 1 </a:t>
            </a:r>
            <a:endParaRPr lang="en-US" sz="3200" b="1">
              <a:solidFill>
                <a:srgbClr val="189FB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4ABFD-BD06-A044-9361-E360C881198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2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8" descr="A close up of a sign&#10;&#10;Description generated with high confidence">
            <a:extLst>
              <a:ext uri="{FF2B5EF4-FFF2-40B4-BE49-F238E27FC236}">
                <a16:creationId xmlns:a16="http://schemas.microsoft.com/office/drawing/2014/main" id="{02E96DAB-E551-4117-806C-90005486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2" y="1227064"/>
            <a:ext cx="3775981" cy="4022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53A828-3FF9-4D03-B329-B25BE1FAC201}"/>
              </a:ext>
            </a:extLst>
          </p:cNvPr>
          <p:cNvSpPr/>
          <p:nvPr/>
        </p:nvSpPr>
        <p:spPr>
          <a:xfrm>
            <a:off x="4621841" y="2507903"/>
            <a:ext cx="8019776" cy="24006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HelveticaNeueLT Std"/>
                <a:ea typeface="ＭＳ Ｐゴシック"/>
              </a:rPr>
              <a:t>Tune in to RADIO </a:t>
            </a:r>
            <a:br>
              <a:rPr lang="en-US" sz="5400" dirty="0">
                <a:latin typeface="HelveticaNeueLT Std" panose="020B0604020202020204" pitchFamily="34" charset="0"/>
                <a:ea typeface="ＭＳ Ｐゴシック"/>
              </a:rPr>
            </a:br>
            <a:r>
              <a:rPr lang="en-US" sz="5400" dirty="0">
                <a:solidFill>
                  <a:srgbClr val="002060"/>
                </a:solidFill>
                <a:latin typeface="HelveticaNeueLT Std"/>
                <a:ea typeface="ＭＳ Ｐゴシック"/>
              </a:rPr>
              <a:t>Safe Space!</a:t>
            </a:r>
          </a:p>
          <a:p>
            <a:pPr marR="71755">
              <a:spcBef>
                <a:spcPts val="1200"/>
              </a:spcBef>
              <a:spcAft>
                <a:spcPts val="0"/>
              </a:spcAft>
            </a:pPr>
            <a:endParaRPr lang="en-US" sz="3200" dirty="0">
              <a:solidFill>
                <a:srgbClr val="00206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62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F4DA-E572-4C05-890F-987BDE36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HelveticaNeueLT Std" panose="020B0604020202020204" pitchFamily="34" charset="0"/>
                <a:ea typeface="ＭＳ Ｐゴシック"/>
              </a:rPr>
              <a:t>Safe Space </a:t>
            </a:r>
            <a:endParaRPr lang="en-GB">
              <a:solidFill>
                <a:schemeClr val="accent1"/>
              </a:solidFill>
              <a:latin typeface="HelveticaNeueLT Std" panose="020B0604020202020204" pitchFamily="34" charset="0"/>
              <a:ea typeface="ＭＳ Ｐゴシック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23D97F-C203-4E0C-8D91-515F3409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6519"/>
            <a:ext cx="10058400" cy="4023360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dirty="0">
                <a:solidFill>
                  <a:srgbClr val="002060"/>
                </a:solidFill>
                <a:latin typeface="HelveticaNeueLT Std"/>
                <a:ea typeface="ＭＳ Ｐゴシック"/>
              </a:rPr>
              <a:t>Principles to create a space that is comfortable ‘Safe’ to bring people together to get to know each other. </a:t>
            </a:r>
          </a:p>
          <a:p>
            <a:pPr marL="90170" marR="71755" indent="-90170">
              <a:lnSpc>
                <a:spcPct val="10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ea typeface="ＭＳ Ｐゴシック"/>
                <a:hlinkClick r:id="rId2"/>
              </a:rPr>
              <a:t>PLAY SAFE SPACE FILM</a:t>
            </a:r>
            <a:endParaRPr lang="en-US" sz="4000">
              <a:ea typeface="ＭＳ Ｐゴシック"/>
            </a:endParaRPr>
          </a:p>
          <a:p>
            <a:pPr marL="90170" marR="71755" indent="-90170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ea typeface="ＭＳ Ｐゴシック"/>
                <a:hlinkClick r:id="rId2"/>
              </a:rPr>
              <a:t>https://youtu.be/6rBI7UP9-hc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073" y="2592901"/>
            <a:ext cx="5467927" cy="246862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2060"/>
                </a:solidFill>
                <a:ea typeface="ＭＳ Ｐゴシック"/>
              </a:rPr>
              <a:t>Were there any principles you really liked? </a:t>
            </a:r>
            <a:r>
              <a:rPr lang="en-US" sz="40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r>
              <a:rPr lang="en-US" sz="36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870" y="1454728"/>
            <a:ext cx="10408920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Helvetica"/>
                <a:ea typeface="ＭＳ Ｐゴシック"/>
              </a:rPr>
              <a:t>What does Dialogue mean?</a:t>
            </a:r>
            <a:br>
              <a:rPr lang="en-US" sz="4800" dirty="0">
                <a:latin typeface="Helvetica"/>
                <a:ea typeface="ＭＳ Ｐゴシック"/>
              </a:rPr>
            </a:br>
            <a:r>
              <a:rPr lang="en-US" sz="4800" dirty="0">
                <a:solidFill>
                  <a:srgbClr val="002060"/>
                </a:solidFill>
                <a:latin typeface="Helvetica"/>
                <a:ea typeface="ＭＳ Ｐゴシック"/>
              </a:rPr>
              <a:t>What does Debate mean?</a:t>
            </a:r>
            <a:br>
              <a:rPr lang="en-GB" sz="9600" dirty="0">
                <a:latin typeface="Desyrel" panose="02000603050000020003" pitchFamily="2" charset="0"/>
              </a:rPr>
            </a:br>
            <a:br>
              <a:rPr lang="en-GB" sz="9600" dirty="0">
                <a:latin typeface="Desyrel" panose="02000603050000020003" pitchFamily="2" charset="0"/>
              </a:rPr>
            </a:br>
            <a:endParaRPr lang="en-US" sz="400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3" name="Picture 13" descr="Page background8.png">
            <a:extLst>
              <a:ext uri="{FF2B5EF4-FFF2-40B4-BE49-F238E27FC236}">
                <a16:creationId xmlns:a16="http://schemas.microsoft.com/office/drawing/2014/main" id="{374EE36C-3E56-4748-BB9E-7F69455FE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683887">
            <a:off x="-232099" y="4700884"/>
            <a:ext cx="7344531" cy="46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56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4EF9-8BF8-4A23-8EF8-E9101C6E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4000">
                <a:solidFill>
                  <a:srgbClr val="002060"/>
                </a:solidFill>
                <a:latin typeface="Helvetica" pitchFamily="2" charset="0"/>
                <a:ea typeface="ＭＳ Ｐゴシック"/>
              </a:rPr>
              <a:t>Dialogue vs Debate?</a:t>
            </a:r>
            <a:endParaRPr lang="en-US" sz="4000">
              <a:solidFill>
                <a:srgbClr val="002060"/>
              </a:solidFill>
              <a:latin typeface="Helvetica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21C64E-10A3-4273-A917-DDEF75669AF6}"/>
              </a:ext>
            </a:extLst>
          </p:cNvPr>
          <p:cNvCxnSpPr/>
          <p:nvPr/>
        </p:nvCxnSpPr>
        <p:spPr>
          <a:xfrm>
            <a:off x="1217381" y="3590025"/>
            <a:ext cx="4327583" cy="143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4C2E4-AA85-45FD-95C9-434DE042C25C}"/>
              </a:ext>
            </a:extLst>
          </p:cNvPr>
          <p:cNvCxnSpPr>
            <a:cxnSpLocks/>
          </p:cNvCxnSpPr>
          <p:nvPr/>
        </p:nvCxnSpPr>
        <p:spPr>
          <a:xfrm>
            <a:off x="1217382" y="2978987"/>
            <a:ext cx="4327583" cy="143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B19811-3CC7-4B7F-B8DC-49C68855D2D6}"/>
              </a:ext>
            </a:extLst>
          </p:cNvPr>
          <p:cNvCxnSpPr>
            <a:cxnSpLocks/>
          </p:cNvCxnSpPr>
          <p:nvPr/>
        </p:nvCxnSpPr>
        <p:spPr>
          <a:xfrm>
            <a:off x="1217381" y="4191907"/>
            <a:ext cx="4327583" cy="143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A977D6-A1F2-4B5B-930A-C42161094A72}"/>
              </a:ext>
            </a:extLst>
          </p:cNvPr>
          <p:cNvCxnSpPr>
            <a:cxnSpLocks/>
          </p:cNvCxnSpPr>
          <p:nvPr/>
        </p:nvCxnSpPr>
        <p:spPr>
          <a:xfrm>
            <a:off x="1217381" y="4831648"/>
            <a:ext cx="4327583" cy="143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FBB645-BB88-4714-A5A9-64C62DA3B92E}"/>
              </a:ext>
            </a:extLst>
          </p:cNvPr>
          <p:cNvCxnSpPr>
            <a:cxnSpLocks/>
          </p:cNvCxnSpPr>
          <p:nvPr/>
        </p:nvCxnSpPr>
        <p:spPr>
          <a:xfrm>
            <a:off x="6127629" y="2978986"/>
            <a:ext cx="4327583" cy="143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E9A47D-360C-42EC-BD2F-2040D3AC4887}"/>
              </a:ext>
            </a:extLst>
          </p:cNvPr>
          <p:cNvCxnSpPr>
            <a:cxnSpLocks/>
          </p:cNvCxnSpPr>
          <p:nvPr/>
        </p:nvCxnSpPr>
        <p:spPr>
          <a:xfrm>
            <a:off x="6127629" y="3590024"/>
            <a:ext cx="4327583" cy="143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CB0A96-D06D-4571-9178-0723F2B0411B}"/>
              </a:ext>
            </a:extLst>
          </p:cNvPr>
          <p:cNvCxnSpPr>
            <a:cxnSpLocks/>
          </p:cNvCxnSpPr>
          <p:nvPr/>
        </p:nvCxnSpPr>
        <p:spPr>
          <a:xfrm>
            <a:off x="6127629" y="4177530"/>
            <a:ext cx="4327583" cy="143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A3426B-0939-4406-9192-DC9B907BA084}"/>
              </a:ext>
            </a:extLst>
          </p:cNvPr>
          <p:cNvCxnSpPr>
            <a:cxnSpLocks/>
          </p:cNvCxnSpPr>
          <p:nvPr/>
        </p:nvCxnSpPr>
        <p:spPr>
          <a:xfrm>
            <a:off x="6127629" y="4846025"/>
            <a:ext cx="4327583" cy="143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FC771B1-FF1F-4456-AC5D-9E28D9C7A964}"/>
              </a:ext>
            </a:extLst>
          </p:cNvPr>
          <p:cNvSpPr/>
          <p:nvPr/>
        </p:nvSpPr>
        <p:spPr>
          <a:xfrm>
            <a:off x="10196136" y="1343589"/>
            <a:ext cx="1797168" cy="1308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29D8BDF-730C-4E30-8D48-D12044F7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00000">
            <a:off x="543015" y="5021061"/>
            <a:ext cx="1108528" cy="1722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1C6C1-4F7E-4E35-BFD8-84DAFBA8CE98}"/>
              </a:ext>
            </a:extLst>
          </p:cNvPr>
          <p:cNvSpPr txBox="1"/>
          <p:nvPr/>
        </p:nvSpPr>
        <p:spPr>
          <a:xfrm>
            <a:off x="1482571" y="2183907"/>
            <a:ext cx="38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002060"/>
                </a:solidFill>
                <a:latin typeface="Helvetica" pitchFamily="2" charset="0"/>
              </a:rPr>
              <a:t>Dialogue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93289-00CB-4EF6-9B0B-4AD2FCBB2870}"/>
              </a:ext>
            </a:extLst>
          </p:cNvPr>
          <p:cNvSpPr txBox="1"/>
          <p:nvPr/>
        </p:nvSpPr>
        <p:spPr>
          <a:xfrm>
            <a:off x="6613864" y="2183907"/>
            <a:ext cx="304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002060"/>
                </a:solidFill>
              </a:rPr>
              <a:t>Debate </a:t>
            </a:r>
          </a:p>
        </p:txBody>
      </p:sp>
    </p:spTree>
    <p:extLst>
      <p:ext uri="{BB962C8B-B14F-4D97-AF65-F5344CB8AC3E}">
        <p14:creationId xmlns:p14="http://schemas.microsoft.com/office/powerpoint/2010/main" val="123378509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16" ma:contentTypeDescription="Create a new document." ma:contentTypeScope="" ma:versionID="18e94466452267bb4092babb326534fd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7e3a550d8b330dd8841e205d991b56eb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ip_UnifiedCompliancePolicyUIAction xmlns="http://schemas.microsoft.com/sharepoint/v3" xsi:nil="true"/>
    <_ip_UnifiedCompliancePolicyProperties xmlns="http://schemas.microsoft.com/sharepoint/v3" xsi:nil="true"/>
    <SharedWithUsers xmlns="210d88b8-1c87-439f-848d-ad442d2f6fd5">
      <UserInfo>
        <DisplayName>Katy Dent</DisplayName>
        <AccountId>6191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92A86D7-CB80-47C5-9F94-7A983AC38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0d88b8-1c87-439f-848d-ad442d2f6fd5"/>
    <ds:schemaRef ds:uri="http://schemas.microsoft.com/sharepoint/v4"/>
    <ds:schemaRef ds:uri="06e9f01b-b787-4c96-9b07-64e2119808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F9EE2C-7BE6-4D4F-ADB9-E1376474B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13841F-6585-4AEB-BFC2-0AAADA044A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  <ds:schemaRef ds:uri="210d88b8-1c87-439f-848d-ad442d2f6f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 template_new</vt:lpstr>
      <vt:lpstr>Dialogue not Debate   </vt:lpstr>
      <vt:lpstr>PowerPoint Presentation</vt:lpstr>
      <vt:lpstr>What makes you feel comfortable to share things about yourself with others?  </vt:lpstr>
      <vt:lpstr>Our Class Agreement </vt:lpstr>
      <vt:lpstr>PowerPoint Presentation</vt:lpstr>
      <vt:lpstr>Safe Space </vt:lpstr>
      <vt:lpstr>Were there any principles you really liked?   </vt:lpstr>
      <vt:lpstr>What does Dialogue mean? What does Debate mean?  </vt:lpstr>
      <vt:lpstr>Dialogue vs Debate?</vt:lpstr>
      <vt:lpstr>Dialogue is:  ✔ Dialogue is a conversation   ✔ Dialogue is body language    ✔ Dialogue is listening, being polite and kind, engaging in conversation   ✘ not shouting and screaming at each other  ✘ putting your point across without caring for the opinion of others</vt:lpstr>
      <vt:lpstr>Show Dialogue not Debate clip from  Safe Space video</vt:lpstr>
      <vt:lpstr>Why is it important to have conversations with people that are different to us?   </vt:lpstr>
      <vt:lpstr>LET’S TALKI </vt:lpstr>
      <vt:lpstr>Stand up and walk around the room slowly  when you hear ‘FREEZE!’ you stop moving and stand next to the person closest to you   A question will appear on the board and you will discuss it with the person closest to you  You’ll have 2 minutes to discuss the question    Remember: it’s a dialogue not a debate. You should be able to exchange views without getting into an argument </vt:lpstr>
      <vt:lpstr>Would you rather have time or money? </vt:lpstr>
      <vt:lpstr>Do you think crying is a sign of weakness or strength? </vt:lpstr>
      <vt:lpstr>How old would you be if you didn’t know how old you are? </vt:lpstr>
      <vt:lpstr>Do you support or appose the death penalty? </vt:lpstr>
      <vt:lpstr>What superpower do you wish you had?</vt:lpstr>
      <vt:lpstr>1.Who used the active listening skills from the previous lesson?  2.Who found it hard not to debate the question?  3.Who found out similarities/differences about someone else?   </vt:lpstr>
      <vt:lpstr>Dialogue Anagrams</vt:lpstr>
      <vt:lpstr>Do to others what you’d like to be done to you = Respect  Important and meaningful conversations  Actively Listening to   Others Getting to know others Understanding  Empathising/Equality </vt:lpstr>
      <vt:lpstr>Share with each other:    One thing you’ll do to ensure we always have respectful, meaningful conversations? </vt:lpstr>
      <vt:lpstr>The next lesson is​ ​    The Letter 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</dc:creator>
  <cp:revision>27</cp:revision>
  <dcterms:modified xsi:type="dcterms:W3CDTF">2019-10-30T15:48:48Z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  <property fmtid="{D5CDD505-2E9C-101B-9397-08002B2CF9AE}" pid="3" name="AuthorIds_UIVersion_28160">
    <vt:lpwstr>3282</vt:lpwstr>
  </property>
</Properties>
</file>