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4"/>
  </p:sldMasterIdLst>
  <p:notesMasterIdLst>
    <p:notesMasterId r:id="rId28"/>
  </p:notesMasterIdLst>
  <p:handoutMasterIdLst>
    <p:handoutMasterId r:id="rId29"/>
  </p:handoutMasterIdLst>
  <p:sldIdLst>
    <p:sldId id="273" r:id="rId5"/>
    <p:sldId id="535" r:id="rId6"/>
    <p:sldId id="504" r:id="rId7"/>
    <p:sldId id="437" r:id="rId8"/>
    <p:sldId id="526" r:id="rId9"/>
    <p:sldId id="542" r:id="rId10"/>
    <p:sldId id="541" r:id="rId11"/>
    <p:sldId id="406" r:id="rId12"/>
    <p:sldId id="539" r:id="rId13"/>
    <p:sldId id="527" r:id="rId14"/>
    <p:sldId id="545" r:id="rId15"/>
    <p:sldId id="546" r:id="rId16"/>
    <p:sldId id="553" r:id="rId17"/>
    <p:sldId id="554" r:id="rId18"/>
    <p:sldId id="547" r:id="rId19"/>
    <p:sldId id="548" r:id="rId20"/>
    <p:sldId id="549" r:id="rId21"/>
    <p:sldId id="550" r:id="rId22"/>
    <p:sldId id="551" r:id="rId23"/>
    <p:sldId id="313" r:id="rId24"/>
    <p:sldId id="540" r:id="rId25"/>
    <p:sldId id="534" r:id="rId26"/>
    <p:sldId id="552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200"/>
    <a:srgbClr val="A1A833"/>
    <a:srgbClr val="000000"/>
    <a:srgbClr val="B43B40"/>
    <a:srgbClr val="402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8A223-1914-4CD8-35D0-502C68CFEF50}" v="99" dt="2020-01-08T11:49:45.999"/>
    <p1510:client id="{5AFC860A-E781-2BB5-19BC-28030C003759}" v="18" dt="2019-12-19T17:21:34.366"/>
    <p1510:client id="{7FB46E5F-9833-4F1B-A965-99DF3649B657}" v="1" dt="2020-01-29T13:01:07.737"/>
    <p1510:client id="{93F3ABF3-E456-40FE-C938-546A39B28A8D}" v="196" dt="2020-01-08T12:15:41.361"/>
    <p1510:client id="{97A4C9EF-E84E-7AE9-AD15-A0418E08D702}" v="3" dt="2020-01-15T11:31:54.938"/>
    <p1510:client id="{D35FADF2-233F-462B-AD6C-92B0FE1D9468}" v="64" dt="2019-12-18T16:08:50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1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8825C-C352-4204-9BB0-36D7BDB96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77220-8A7F-4F5F-B3D1-6227519224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D79A156-5CF9-4612-AEFB-8E3D6A368976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6DAFA-489D-4EC0-AF9B-776F12EBDD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0B8EA-F223-4832-B9F1-4639C83CA5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8EE7242-85B7-48D0-BF10-08732D0E0A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25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34E09-7FE8-40AE-853A-9D251A9F93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91317-3D60-4510-89B5-B188392653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99AEA9-5C52-41ED-8747-C311757253A5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99C9E31-D5AC-4E9C-8BAB-9E3AB4B5C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8DF263-D3FC-4EAF-8A2E-ED938B674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3224A-21EA-4733-AA02-95036FE0CA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1EA0-6C11-45AE-B45C-F00766EA1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6ABE668-9B11-43B5-AA7F-51C41A7C44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46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92343A-273C-42BA-B9BA-0EFD3B973C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rgbClr val="18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136E7D14-3755-40A1-BA8E-2F6BFAEC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50555B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0A99C3-8E65-4B9F-AEB5-9597E09E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A2445-7A4C-437C-B887-21D57987D167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C156E7-0297-4E32-B0A5-7E65AA8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0EFE3-DF8A-41B3-9765-ED6DDA3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C08E-58F6-4052-B735-89114155E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40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98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33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36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6500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3B4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6420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4D04-A4A6-4B77-BCCD-3C7DB7D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1759-94D2-459D-9AA9-A23E0FFE0557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8A77-B5ED-4CCB-9712-337164E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1415-DA8B-4DFC-AD93-95C615D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53DB-B72D-4381-B9EE-3ABD93C7D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06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6090B-4A54-470A-AE3A-C421FDC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F1D93-4EC6-4362-A6E6-45BAD2AD9D19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8FACF-2CB8-41F4-8B9B-CDEEB3E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25F19-D59F-4B1D-A785-A9DC6FD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CD9C-240D-4324-B793-1B7E4504F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008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70F937-2F83-4084-A8AF-A41431F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0B233-273E-4E7C-9C35-D47562C79BE0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919EB-0D53-4BA1-9A7C-ACBDA0A8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5C566-E754-4D4E-B39D-96BCA10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B988-0DA7-41EB-A67C-CCB3F8E1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571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F993A0-AA5B-4377-B294-6066CAC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8B7A-FD64-42A8-9E6D-56EC9AED1BBD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5978F0-218F-478F-81AA-498532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05678-773B-4E64-B740-9003BDA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CFDA-B1FC-4CBA-857A-44229217D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206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E137-579D-4B17-9ACF-B9F84DBFAD59}"/>
              </a:ext>
            </a:extLst>
          </p:cNvPr>
          <p:cNvSpPr/>
          <p:nvPr/>
        </p:nvSpPr>
        <p:spPr>
          <a:xfrm>
            <a:off x="2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" descr="F&amp;BF_Sec logo_Set 2.1.png">
            <a:extLst>
              <a:ext uri="{FF2B5EF4-FFF2-40B4-BE49-F238E27FC236}">
                <a16:creationId xmlns:a16="http://schemas.microsoft.com/office/drawing/2014/main" id="{48723844-7070-4E21-9D62-92C0C5F50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4"/>
            <a:ext cx="6492240" cy="4924213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A5932F-CDE1-49B9-BB69-464F75A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41" y="6459542"/>
            <a:ext cx="261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F41612-95D0-446B-AC80-465FAFD0410F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1055A-4BCE-45AA-9CD4-ACD80147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1" y="6459542"/>
            <a:ext cx="371633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B786E-8EB6-4F5C-A221-4A99A1B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A4-2437-4194-81EC-2E0DE34AB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14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0E044-1861-46E4-92D2-6614900963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4F057-0665-4848-B009-A8EE1C0907A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F&amp;BF_Sec logo_Set 2.1.png">
            <a:extLst>
              <a:ext uri="{FF2B5EF4-FFF2-40B4-BE49-F238E27FC236}">
                <a16:creationId xmlns:a16="http://schemas.microsoft.com/office/drawing/2014/main" id="{660069F1-8D52-4ABE-87E4-345C441F0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B2D72C-7663-420E-AF29-80EC3C1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C531FF0B-FC05-422E-9496-0A954CEC531C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45F7A-EA4F-456D-90DC-14758EC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312C8-418B-4C00-BBB4-6358E42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90991E99-7AE8-4E46-8DFC-29C899CEC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799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607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9366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079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1800-F702-4A13-8B3C-7867CC5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3E7C7-952C-4781-B213-FF15A22B7CE9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265F-22BE-4AC8-ABC1-9E323B6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1CC-8345-4401-B587-3CE99B9A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59E28-6F7D-445B-ACBB-39B75D4C4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824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0F3D9-0A19-4D87-AF72-D1ED11000C34}"/>
              </a:ext>
            </a:extLst>
          </p:cNvPr>
          <p:cNvSpPr/>
          <p:nvPr userDrawn="1"/>
        </p:nvSpPr>
        <p:spPr>
          <a:xfrm>
            <a:off x="10202866" y="0"/>
            <a:ext cx="19891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CAAA-A6BC-430D-9468-4A4584285E1B}"/>
              </a:ext>
            </a:extLst>
          </p:cNvPr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18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57614742-8C35-488B-BEB5-4A38EEE9B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8068" y="414782"/>
            <a:ext cx="1888067" cy="5757421"/>
          </a:xfrm>
        </p:spPr>
        <p:txBody>
          <a:bodyPr vert="eaVert"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272867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915D7-58CC-415D-AB7C-37D7B87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DF253B9C-06CD-471A-B781-B7F5B59677AF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9BE7D-6ED8-4940-B821-1CFF7FB0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69A57-C8DC-4D8A-BCD2-2AE4CC0C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BB7CC736-F1E8-4422-9DEF-F8C5D1C03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33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0C9C7-690A-4D76-8CB7-AFD3A34C3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BCE27A84-43E3-4BB6-8CA4-3237B9A7E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48448-A261-4546-9F2A-FE42D0523946}"/>
              </a:ext>
            </a:extLst>
          </p:cNvPr>
          <p:cNvCxnSpPr/>
          <p:nvPr userDrawn="1"/>
        </p:nvCxnSpPr>
        <p:spPr>
          <a:xfrm>
            <a:off x="5875340" y="3802063"/>
            <a:ext cx="528478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Page background9.png">
            <a:extLst>
              <a:ext uri="{FF2B5EF4-FFF2-40B4-BE49-F238E27FC236}">
                <a16:creationId xmlns:a16="http://schemas.microsoft.com/office/drawing/2014/main" id="{A92C489F-AD8E-4581-96C6-DD8E34B2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0" b="18147"/>
          <a:stretch>
            <a:fillRect/>
          </a:stretch>
        </p:blipFill>
        <p:spPr bwMode="auto">
          <a:xfrm>
            <a:off x="1" y="0"/>
            <a:ext cx="551973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300" y="1262223"/>
            <a:ext cx="5386381" cy="2528577"/>
          </a:xfrm>
        </p:spPr>
        <p:txBody>
          <a:bodyPr/>
          <a:lstStyle>
            <a:lvl1pPr algn="l">
              <a:lnSpc>
                <a:spcPct val="85000"/>
              </a:lnSpc>
              <a:defRPr sz="54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299" y="3898287"/>
            <a:ext cx="54046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16D1D0-709A-4E28-882F-68511931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D576D94D-10B4-4127-A4B5-A4B8DE3B3C50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B42840-86CA-44A5-915E-777CD12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FCFACA-6390-440D-A5C4-FB39F8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1C94E93F-474C-450D-BC48-EF1F10851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26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62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 bwMode="auto">
          <a:xfrm>
            <a:off x="1371603" y="9270"/>
            <a:ext cx="10820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79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2.jpg">
            <a:extLst>
              <a:ext uri="{FF2B5EF4-FFF2-40B4-BE49-F238E27FC236}">
                <a16:creationId xmlns:a16="http://schemas.microsoft.com/office/drawing/2014/main" id="{B2196DB7-32A7-4251-9757-BF7D2952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EC5785E2-3B86-48CB-93F8-948EB3EEE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766" y="1246737"/>
            <a:ext cx="4584463" cy="2927111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AD92C-D439-4D5A-9ED4-B46D9F4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02B4A9A5-E4BB-40B1-A7D9-01074BA742DD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AB70C-6E37-44DE-8DAC-10AD2A8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04F75-0462-4299-871C-E31B77E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F99A742C-6D38-4E6B-8151-DA36F6807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22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73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6.jpg">
            <a:extLst>
              <a:ext uri="{FF2B5EF4-FFF2-40B4-BE49-F238E27FC236}">
                <a16:creationId xmlns:a16="http://schemas.microsoft.com/office/drawing/2014/main" id="{D4A2258C-B6F8-4E77-B042-399DBC3A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D9350C27-CBA7-41C2-8AA4-8A9899D58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9046" y="1312300"/>
            <a:ext cx="619522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FBE84-51B9-4CF2-B063-ED65276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7DD4403-7999-4BCC-B96B-38BC5F335B1C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DA5A0-0792-48D8-9D8D-E6C52A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02050-7B32-4C3D-8570-5F3140DB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2CEBCFD-EABF-4481-A47D-56EE89714F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0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05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E2D1-479C-4CC0-92F8-73532C7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B2F0AE-1AE6-491F-9F5A-9DDA90CB0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6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1C4D1-7701-4748-AF43-06DCE4EE8EDA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BDE331-732C-444A-B123-2D58E444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4" y="6459542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31BDD-85C3-4205-9F82-0F6EB2A8226F}" type="datetimeFigureOut">
              <a:rPr lang="en-GB" altLang="en-US"/>
              <a:pPr/>
              <a:t>29/01/2020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ADCF33-B6A1-4172-8096-6E9A3380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8" y="6459542"/>
            <a:ext cx="4822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D02F4-33F3-4F41-8CB3-39B18CD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90" y="6457954"/>
            <a:ext cx="13128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1AFFCBD-9BE5-4FE3-9DDA-84E0A871D41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3" descr="F&amp;BF_Sec logo_Set 2.1.png">
            <a:extLst>
              <a:ext uri="{FF2B5EF4-FFF2-40B4-BE49-F238E27FC236}">
                <a16:creationId xmlns:a16="http://schemas.microsoft.com/office/drawing/2014/main" id="{FF490F64-8C48-4A0D-AC23-12BD16D9D4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104" r:id="rId5"/>
    <p:sldLayoutId id="2147484089" r:id="rId6"/>
    <p:sldLayoutId id="2147484090" r:id="rId7"/>
    <p:sldLayoutId id="2147484091" r:id="rId8"/>
    <p:sldLayoutId id="2147484092" r:id="rId9"/>
    <p:sldLayoutId id="2147484102" r:id="rId10"/>
    <p:sldLayoutId id="2147484101" r:id="rId11"/>
    <p:sldLayoutId id="2147484093" r:id="rId12"/>
    <p:sldLayoutId id="2147484100" r:id="rId13"/>
    <p:sldLayoutId id="2147484103" r:id="rId14"/>
    <p:sldLayoutId id="2147484080" r:id="rId15"/>
    <p:sldLayoutId id="2147484081" r:id="rId16"/>
    <p:sldLayoutId id="2147484082" r:id="rId17"/>
    <p:sldLayoutId id="2147484083" r:id="rId18"/>
    <p:sldLayoutId id="2147484094" r:id="rId19"/>
    <p:sldLayoutId id="2147484106" r:id="rId20"/>
    <p:sldLayoutId id="2147484095" r:id="rId21"/>
    <p:sldLayoutId id="2147484105" r:id="rId22"/>
    <p:sldLayoutId id="2147484084" r:id="rId23"/>
    <p:sldLayoutId id="2147484096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9pPr>
    </p:titleStyle>
    <p:bodyStyle>
      <a:lvl1pPr marL="90486" indent="-90486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578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66724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749281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31839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rBI7UP9-hc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ESrNn9N4itk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727" y="482253"/>
            <a:ext cx="10408920" cy="5477163"/>
          </a:xfrm>
        </p:spPr>
        <p:txBody>
          <a:bodyPr anchor="ctr" anchorCtr="0">
            <a:normAutofit/>
          </a:bodyPr>
          <a:lstStyle/>
          <a:p>
            <a:pPr algn="ctr"/>
            <a:br>
              <a:rPr lang="en-GB" sz="9600" dirty="0">
                <a:latin typeface="HelveticaNeueLT Std" panose="020B0604020202020204" pitchFamily="34" charset="0"/>
              </a:rPr>
            </a:br>
            <a:r>
              <a:rPr lang="en-GB" sz="9600" dirty="0">
                <a:solidFill>
                  <a:srgbClr val="002060"/>
                </a:solidFill>
                <a:latin typeface="HelveticaNeueLT Std"/>
                <a:ea typeface="ＭＳ Ｐゴシック"/>
              </a:rPr>
              <a:t>What is Identity? </a:t>
            </a:r>
            <a:endParaRPr lang="en-US" sz="40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7154DBA-70A3-49F5-A784-C7776E9B8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5304706"/>
            <a:ext cx="2743200" cy="1309421"/>
          </a:xfrm>
          <a:prstGeom prst="rect">
            <a:avLst/>
          </a:prstGeom>
        </p:spPr>
      </p:pic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ABEB431C-C9F1-4353-9043-E842723CE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7996146" y="-172509"/>
            <a:ext cx="5009009" cy="247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44E301-3453-41C2-931D-947E1A2F4EF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71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age background8.png">
            <a:extLst>
              <a:ext uri="{FF2B5EF4-FFF2-40B4-BE49-F238E27FC236}">
                <a16:creationId xmlns:a16="http://schemas.microsoft.com/office/drawing/2014/main" id="{3EFCEEF1-3797-4302-864F-CFD926D97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433753" y="-85864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1490E-C718-4909-B13D-72AAFE4AD5DB}"/>
              </a:ext>
            </a:extLst>
          </p:cNvPr>
          <p:cNvSpPr txBox="1"/>
          <p:nvPr/>
        </p:nvSpPr>
        <p:spPr>
          <a:xfrm>
            <a:off x="209005" y="182878"/>
            <a:ext cx="314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HelveticaNeueLT Std" panose="020B0604020202020204" pitchFamily="34" charset="0"/>
              </a:rPr>
              <a:t>Activity 2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360F6-E2B0-4443-A547-584ED143D1F0}"/>
              </a:ext>
            </a:extLst>
          </p:cNvPr>
          <p:cNvSpPr/>
          <p:nvPr/>
        </p:nvSpPr>
        <p:spPr>
          <a:xfrm>
            <a:off x="3583879" y="2646402"/>
            <a:ext cx="8882417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HelveticaNeueLT Std"/>
                <a:ea typeface="ＭＳ Ｐゴシック"/>
              </a:rPr>
              <a:t>Stand together if…</a:t>
            </a:r>
            <a:endParaRPr lang="en-US" sz="54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835DB-AE8A-43E3-8F9B-3626C80A3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36" t="10615" r="11018" b="14838"/>
          <a:stretch/>
        </p:blipFill>
        <p:spPr>
          <a:xfrm>
            <a:off x="110838" y="2059589"/>
            <a:ext cx="3857368" cy="24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0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273" y="2817091"/>
            <a:ext cx="4756727" cy="21890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ea typeface="ＭＳ Ｐゴシック"/>
              </a:rPr>
              <a:t>What did it feel like when you were in the middle?</a:t>
            </a:r>
            <a:r>
              <a:rPr lang="en-US" sz="40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r>
              <a:rPr lang="en-US" sz="36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endParaRPr lang="en-US" sz="36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2EEF6D-8DDD-45B0-9371-07DCE01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0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age background8.png">
            <a:extLst>
              <a:ext uri="{FF2B5EF4-FFF2-40B4-BE49-F238E27FC236}">
                <a16:creationId xmlns:a16="http://schemas.microsoft.com/office/drawing/2014/main" id="{3EFCEEF1-3797-4302-864F-CFD926D97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433753" y="-85864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1490E-C718-4909-B13D-72AAFE4AD5DB}"/>
              </a:ext>
            </a:extLst>
          </p:cNvPr>
          <p:cNvSpPr txBox="1"/>
          <p:nvPr/>
        </p:nvSpPr>
        <p:spPr>
          <a:xfrm>
            <a:off x="209005" y="182878"/>
            <a:ext cx="314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HelveticaNeueLT Std" panose="020B0604020202020204" pitchFamily="34" charset="0"/>
              </a:rPr>
              <a:t>Activity 2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360F6-E2B0-4443-A547-584ED143D1F0}"/>
              </a:ext>
            </a:extLst>
          </p:cNvPr>
          <p:cNvSpPr/>
          <p:nvPr/>
        </p:nvSpPr>
        <p:spPr>
          <a:xfrm>
            <a:off x="3583879" y="2646402"/>
            <a:ext cx="8882417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HelveticaNeueLT Std"/>
                <a:ea typeface="ＭＳ Ｐゴシック"/>
              </a:rPr>
              <a:t>Identity Tree</a:t>
            </a:r>
            <a:endParaRPr lang="en-US" sz="54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026" name="Picture 2" descr="green leaf tree under blue sky">
            <a:extLst>
              <a:ext uri="{FF2B5EF4-FFF2-40B4-BE49-F238E27FC236}">
                <a16:creationId xmlns:a16="http://schemas.microsoft.com/office/drawing/2014/main" id="{D67E7E80-92B7-4976-99FC-62F05A53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1" y="2053533"/>
            <a:ext cx="3818654" cy="254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4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age background8.png">
            <a:extLst>
              <a:ext uri="{FF2B5EF4-FFF2-40B4-BE49-F238E27FC236}">
                <a16:creationId xmlns:a16="http://schemas.microsoft.com/office/drawing/2014/main" id="{3EFCEEF1-3797-4302-864F-CFD926D97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433753" y="-85864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1490E-C718-4909-B13D-72AAFE4AD5DB}"/>
              </a:ext>
            </a:extLst>
          </p:cNvPr>
          <p:cNvSpPr txBox="1"/>
          <p:nvPr/>
        </p:nvSpPr>
        <p:spPr>
          <a:xfrm>
            <a:off x="209005" y="182878"/>
            <a:ext cx="314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HelveticaNeueLT Std" panose="020B0604020202020204" pitchFamily="34" charset="0"/>
              </a:rPr>
              <a:t>Leaves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360F6-E2B0-4443-A547-584ED143D1F0}"/>
              </a:ext>
            </a:extLst>
          </p:cNvPr>
          <p:cNvSpPr/>
          <p:nvPr/>
        </p:nvSpPr>
        <p:spPr>
          <a:xfrm>
            <a:off x="4393639" y="1597315"/>
            <a:ext cx="8882417" cy="47705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/>
                <a:ea typeface="ＭＳ Ｐゴシック"/>
              </a:rPr>
              <a:t>Which people are important to me?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/>
                <a:ea typeface="ＭＳ Ｐゴシック"/>
              </a:rPr>
              <a:t>What are the places that are important to me?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/>
                <a:ea typeface="ＭＳ Ｐゴシック"/>
              </a:rPr>
              <a:t>Which beliefs, values, ideas are important to me? 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/>
                <a:ea typeface="ＭＳ Ｐゴシック"/>
              </a:rPr>
              <a:t>What is your personality like? 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/>
                <a:ea typeface="ＭＳ Ｐゴシック"/>
              </a:rPr>
              <a:t>What do you do well and enjoy doing?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/>
                <a:ea typeface="ＭＳ Ｐゴシック"/>
              </a:rPr>
              <a:t>What are you studying? 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/>
                <a:ea typeface="ＭＳ Ｐゴシック"/>
              </a:rPr>
              <a:t>What job do you want to do? 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/>
                <a:ea typeface="ＭＳ Ｐゴシック"/>
              </a:rPr>
              <a:t>What gender am I? 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/>
                <a:ea typeface="ＭＳ Ｐゴシック"/>
              </a:rPr>
              <a:t>What is my sexuality? 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/>
                <a:ea typeface="ＭＳ Ｐゴシック"/>
              </a:rPr>
              <a:t>What groups do I belong to? 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/>
                <a:ea typeface="ＭＳ Ｐゴシック"/>
              </a:rPr>
              <a:t>What are your hopes for the future?</a:t>
            </a:r>
            <a:r>
              <a:rPr lang="en-US" sz="2000" dirty="0">
                <a:solidFill>
                  <a:srgbClr val="002060"/>
                </a:solidFill>
                <a:latin typeface="HelveticaNeueLT Std"/>
                <a:ea typeface="ＭＳ Ｐゴシック"/>
              </a:rPr>
              <a:t> 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HelveticaNeueLT Std"/>
              <a:ea typeface="ＭＳ Ｐゴシック"/>
            </a:endParaRP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074" name="Picture 2" descr="closeup photo of maple leaves">
            <a:extLst>
              <a:ext uri="{FF2B5EF4-FFF2-40B4-BE49-F238E27FC236}">
                <a16:creationId xmlns:a16="http://schemas.microsoft.com/office/drawing/2014/main" id="{033B73B4-5C21-48D6-97A4-3CB715080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7088" y="1995128"/>
            <a:ext cx="3591255" cy="2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age background8.png">
            <a:extLst>
              <a:ext uri="{FF2B5EF4-FFF2-40B4-BE49-F238E27FC236}">
                <a16:creationId xmlns:a16="http://schemas.microsoft.com/office/drawing/2014/main" id="{3EFCEEF1-3797-4302-864F-CFD926D97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433753" y="-85864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1490E-C718-4909-B13D-72AAFE4AD5DB}"/>
              </a:ext>
            </a:extLst>
          </p:cNvPr>
          <p:cNvSpPr txBox="1"/>
          <p:nvPr/>
        </p:nvSpPr>
        <p:spPr>
          <a:xfrm>
            <a:off x="209005" y="182878"/>
            <a:ext cx="314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HelveticaNeueLT Std" panose="020B0604020202020204" pitchFamily="34" charset="0"/>
              </a:rPr>
              <a:t>Roots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48464B-7D46-40A1-83C7-F7A06D9DD284}"/>
              </a:ext>
            </a:extLst>
          </p:cNvPr>
          <p:cNvSpPr/>
          <p:nvPr/>
        </p:nvSpPr>
        <p:spPr>
          <a:xfrm>
            <a:off x="4526989" y="2264065"/>
            <a:ext cx="8882417" cy="32932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HelveticaNeueLT Std"/>
                <a:ea typeface="ＭＳ Ｐゴシック"/>
              </a:rPr>
              <a:t>My religion, beliefs, values come from…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HelveticaNeueLT Std"/>
                <a:ea typeface="ＭＳ Ｐゴシック"/>
              </a:rPr>
              <a:t>My personality comes from… 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HelveticaNeueLT Std"/>
                <a:ea typeface="ＭＳ Ｐゴシック"/>
              </a:rPr>
              <a:t>My hobbies come from…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HelveticaNeueLT Std"/>
                <a:ea typeface="ＭＳ Ｐゴシック"/>
              </a:rPr>
              <a:t>My strength and skills come from…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HelveticaNeueLT Std"/>
                <a:ea typeface="ＭＳ Ｐゴシック"/>
              </a:rPr>
              <a:t>My appearance comes from…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HelveticaNeueLT Std"/>
                <a:ea typeface="ＭＳ Ｐゴシック"/>
              </a:rPr>
              <a:t>My dreams about the future come from…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HelveticaNeueLT Std"/>
              <a:ea typeface="ＭＳ Ｐゴシック"/>
            </a:endParaRP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2050" name="Picture 2" descr="green tree during daytime">
            <a:extLst>
              <a:ext uri="{FF2B5EF4-FFF2-40B4-BE49-F238E27FC236}">
                <a16:creationId xmlns:a16="http://schemas.microsoft.com/office/drawing/2014/main" id="{3E24594D-FC5E-49BC-BB52-484D60ED3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3" b="-5977"/>
          <a:stretch/>
        </p:blipFill>
        <p:spPr bwMode="auto">
          <a:xfrm>
            <a:off x="209005" y="2264064"/>
            <a:ext cx="3575657" cy="3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1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80BEF8-FF81-428E-BAF9-63C58C97294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FE4E1-9231-41A0-B9A7-C15273595FE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6C3A1-1AD4-48F5-B399-13F55BA0DC53}"/>
              </a:ext>
            </a:extLst>
          </p:cNvPr>
          <p:cNvSpPr txBox="1"/>
          <p:nvPr/>
        </p:nvSpPr>
        <p:spPr>
          <a:xfrm>
            <a:off x="1021805" y="372394"/>
            <a:ext cx="314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HelveticaNeueLT Std" panose="020B0604020202020204" pitchFamily="34" charset="0"/>
              </a:rPr>
              <a:t>Identity </a:t>
            </a:r>
          </a:p>
        </p:txBody>
      </p:sp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A7E2BEF8-67C6-4960-8C84-CB40EDB86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421477" y="-57405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BFD215-086E-479E-B38E-7A423C8CC67C}"/>
              </a:ext>
            </a:extLst>
          </p:cNvPr>
          <p:cNvSpPr txBox="1"/>
          <p:nvPr/>
        </p:nvSpPr>
        <p:spPr>
          <a:xfrm>
            <a:off x="4607103" y="2661791"/>
            <a:ext cx="7126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HelveticaNeueLT Std" panose="020B0604020202020204" pitchFamily="34" charset="0"/>
              </a:rPr>
              <a:t>Family, beliefs, values, ethical/cultural heritage, pets, hobbies etc. are all hugely important parts of our identity and contribute to making us who we are. 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AB38E-EA5E-4F50-9BB8-33B26397C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783"/>
          <a:stretch/>
        </p:blipFill>
        <p:spPr>
          <a:xfrm>
            <a:off x="95657" y="2150745"/>
            <a:ext cx="3843133" cy="25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9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273" y="2817091"/>
            <a:ext cx="4756727" cy="21890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ea typeface="ＭＳ Ｐゴシック"/>
              </a:rPr>
              <a:t>Was there anything that surprised you?</a:t>
            </a:r>
            <a:r>
              <a:rPr lang="en-US" sz="40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r>
              <a:rPr lang="en-US" sz="36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endParaRPr lang="en-US" sz="36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2EEF6D-8DDD-45B0-9371-07DCE01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8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273" y="2817091"/>
            <a:ext cx="4756727" cy="21890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ea typeface="ＭＳ Ｐゴシック"/>
              </a:rPr>
              <a:t>What has had the most influence shaping your identity?</a:t>
            </a:r>
            <a:r>
              <a:rPr lang="en-US" sz="40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r>
              <a:rPr lang="en-US" sz="36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endParaRPr lang="en-US" sz="36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2EEF6D-8DDD-45B0-9371-07DCE01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2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273" y="2817091"/>
            <a:ext cx="4756727" cy="218901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  <a:ea typeface="ＭＳ Ｐゴシック"/>
              </a:rPr>
              <a:t>Which parts of your identity do you think you have more choice/less choice about? </a:t>
            </a:r>
            <a:r>
              <a:rPr lang="en-US" sz="36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endParaRPr lang="en-US" sz="36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2EEF6D-8DDD-45B0-9371-07DCE01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83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273" y="2817091"/>
            <a:ext cx="4756727" cy="21890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ea typeface="ＭＳ Ｐゴシック"/>
              </a:rPr>
              <a:t>Do you think your identity would be different if you: </a:t>
            </a:r>
            <a:r>
              <a:rPr lang="en-US" sz="36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endParaRPr lang="en-US" sz="36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83D3D3-31A1-4318-8BF7-D6A85C72975D}"/>
              </a:ext>
            </a:extLst>
          </p:cNvPr>
          <p:cNvSpPr txBox="1"/>
          <p:nvPr/>
        </p:nvSpPr>
        <p:spPr>
          <a:xfrm>
            <a:off x="6851293" y="1575782"/>
            <a:ext cx="51929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002060"/>
                </a:solidFill>
              </a:rPr>
              <a:t>Were born into a different country? 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002060"/>
                </a:solidFill>
              </a:rPr>
              <a:t>Were born into a different family?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002060"/>
                </a:solidFill>
              </a:rPr>
              <a:t>Were Born into a different culture? 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002060"/>
                </a:solidFill>
              </a:rPr>
              <a:t>Lived in a different city? 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002060"/>
                </a:solidFill>
              </a:rPr>
              <a:t>Went to a different school? 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solidFill>
                  <a:srgbClr val="002060"/>
                </a:solidFill>
              </a:rPr>
              <a:t>Had different friends?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90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3AC04F0C-9446-47B0-B88A-6DBD0481A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683887">
            <a:off x="-299601" y="5523240"/>
            <a:ext cx="8104690" cy="50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87816-C0A1-4ED9-9056-76FD007317B5}"/>
              </a:ext>
            </a:extLst>
          </p:cNvPr>
          <p:cNvSpPr txBox="1"/>
          <p:nvPr/>
        </p:nvSpPr>
        <p:spPr>
          <a:xfrm>
            <a:off x="826705" y="1849818"/>
            <a:ext cx="10237965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HelveticaNeueLT Std"/>
                <a:ea typeface="ＭＳ Ｐゴシック"/>
                <a:cs typeface="Helvetica"/>
              </a:rPr>
              <a:t>This lesson is about introducing the concept of identity and exploring what makes up our identity and how it is created. </a:t>
            </a:r>
            <a:endParaRPr lang="en-GB" sz="2400" dirty="0">
              <a:solidFill>
                <a:srgbClr val="002060"/>
              </a:solidFill>
              <a:latin typeface="HelveticaNeueLT Std" panose="020B0604020202020204" pitchFamily="34" charset="0"/>
              <a:ea typeface="ＭＳ Ｐゴシック"/>
              <a:cs typeface="Helvetica"/>
            </a:endParaRPr>
          </a:p>
          <a:p>
            <a:endParaRPr lang="en-GB" sz="2400" dirty="0">
              <a:solidFill>
                <a:srgbClr val="002060"/>
              </a:solidFill>
              <a:latin typeface="HelveticaNeueLT Std"/>
              <a:ea typeface="ＭＳ Ｐゴシック"/>
              <a:cs typeface="Helvetica"/>
            </a:endParaRPr>
          </a:p>
          <a:p>
            <a:r>
              <a:rPr lang="en-US" sz="2400" dirty="0">
                <a:solidFill>
                  <a:srgbClr val="002060"/>
                </a:solidFill>
                <a:latin typeface="Gill Sans MT"/>
                <a:ea typeface="ＭＳ Ｐゴシック"/>
                <a:cs typeface="Helvetica"/>
              </a:rPr>
              <a:t>1. To explore and understand the concept of identity</a:t>
            </a:r>
            <a:endParaRPr lang="en-US" sz="2400">
              <a:latin typeface="Gill Sans MT"/>
              <a:ea typeface="ＭＳ Ｐゴシック"/>
              <a:cs typeface="Helvetica"/>
            </a:endParaRPr>
          </a:p>
          <a:p>
            <a:r>
              <a:rPr lang="en-US" sz="2400" dirty="0">
                <a:solidFill>
                  <a:srgbClr val="002060"/>
                </a:solidFill>
                <a:latin typeface="Gill Sans MT"/>
                <a:ea typeface="ＭＳ Ｐゴシック"/>
                <a:cs typeface="Helvetica"/>
              </a:rPr>
              <a:t>2. To learn and understand the different things that make up our identify </a:t>
            </a:r>
            <a:endParaRPr lang="en-US" sz="2400">
              <a:latin typeface="Gill Sans MT"/>
              <a:ea typeface="ＭＳ Ｐゴシック"/>
              <a:cs typeface="Helvetica"/>
            </a:endParaRPr>
          </a:p>
          <a:p>
            <a:r>
              <a:rPr lang="en-US" sz="2400" dirty="0">
                <a:solidFill>
                  <a:srgbClr val="002060"/>
                </a:solidFill>
                <a:latin typeface="Gill Sans MT"/>
                <a:ea typeface="ＭＳ Ｐゴシック"/>
                <a:cs typeface="Helvetica"/>
              </a:rPr>
              <a:t>3. To </a:t>
            </a:r>
            <a:r>
              <a:rPr lang="en-GB" sz="2400" dirty="0">
                <a:solidFill>
                  <a:srgbClr val="002060"/>
                </a:solidFill>
                <a:latin typeface="Gill Sans MT"/>
                <a:ea typeface="ＭＳ Ｐゴシック"/>
                <a:cs typeface="Helvetica"/>
              </a:rPr>
              <a:t>reflect on what influences our identity and how it is created</a:t>
            </a:r>
            <a:endParaRPr lang="en-GB" sz="2400" dirty="0"/>
          </a:p>
          <a:p>
            <a:endParaRPr lang="en-GB" sz="2400" dirty="0">
              <a:solidFill>
                <a:srgbClr val="002060"/>
              </a:solidFill>
              <a:latin typeface="Gill Sans MT"/>
              <a:cs typeface="Helvetica"/>
            </a:endParaRPr>
          </a:p>
          <a:p>
            <a:r>
              <a:rPr lang="en-GB" sz="2400" dirty="0">
                <a:solidFill>
                  <a:srgbClr val="002060"/>
                </a:solidFill>
                <a:latin typeface="Gill Sans MT"/>
                <a:ea typeface="ＭＳ Ｐゴシック"/>
                <a:cs typeface="Helvetica"/>
              </a:rPr>
              <a:t>Revisit your RADIO Safe Space agreement or watch the Safe Space film </a:t>
            </a:r>
            <a:endParaRPr lang="en-GB" sz="2400">
              <a:solidFill>
                <a:srgbClr val="002060"/>
              </a:solidFill>
              <a:latin typeface="Gill Sans MT"/>
              <a:cs typeface="Helvetica"/>
            </a:endParaRPr>
          </a:p>
          <a:p>
            <a:r>
              <a:rPr lang="en-US" sz="2400" dirty="0">
                <a:latin typeface="Gill Sans MT"/>
                <a:ea typeface="ＭＳ Ｐゴシック"/>
                <a:cs typeface="Helvetica"/>
              </a:rPr>
              <a:t>Safe Space film click </a:t>
            </a:r>
            <a:r>
              <a:rPr lang="en-US" sz="2400" dirty="0">
                <a:latin typeface="Gill Sans MT"/>
                <a:ea typeface="ＭＳ Ｐゴシック"/>
                <a:cs typeface="Helvetica"/>
                <a:hlinkClick r:id="rId3"/>
              </a:rPr>
              <a:t>PLAY</a:t>
            </a:r>
            <a:endParaRPr lang="en-GB" sz="2400">
              <a:solidFill>
                <a:srgbClr val="002060"/>
              </a:solidFill>
              <a:latin typeface="Gill Sans MT"/>
              <a:cs typeface="Helvetica"/>
            </a:endParaRPr>
          </a:p>
          <a:p>
            <a:endParaRPr lang="en-GB" sz="3200" dirty="0">
              <a:solidFill>
                <a:srgbClr val="002060"/>
              </a:solidFill>
              <a:latin typeface="HelveticaNeueLT Std Lt" panose="020B0403020202020204" pitchFamily="34" charset="0"/>
              <a:cs typeface="Helvetica"/>
            </a:endParaRPr>
          </a:p>
          <a:p>
            <a:endParaRPr lang="en-GB" sz="3200" dirty="0">
              <a:solidFill>
                <a:srgbClr val="002060"/>
              </a:solidFill>
              <a:latin typeface="HelveticaNeueLT Std Lt" panose="020B0403020202020204" pitchFamily="34" charset="0"/>
              <a:cs typeface="Helvetica"/>
            </a:endParaRPr>
          </a:p>
        </p:txBody>
      </p:sp>
      <p:pic>
        <p:nvPicPr>
          <p:cNvPr id="5" name="Picture 13" descr="Page background8.png">
            <a:extLst>
              <a:ext uri="{FF2B5EF4-FFF2-40B4-BE49-F238E27FC236}">
                <a16:creationId xmlns:a16="http://schemas.microsoft.com/office/drawing/2014/main" id="{C1B8A266-BF58-4A46-A2CD-FA0D68124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2160388">
            <a:off x="6607291" y="-655257"/>
            <a:ext cx="5737956" cy="19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8603A7-3A77-4E29-B658-F1DCEB38728C}"/>
              </a:ext>
            </a:extLst>
          </p:cNvPr>
          <p:cNvSpPr txBox="1"/>
          <p:nvPr/>
        </p:nvSpPr>
        <p:spPr>
          <a:xfrm>
            <a:off x="828308" y="982303"/>
            <a:ext cx="1096375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HelveticaNeueLT Std"/>
                <a:ea typeface="ＭＳ Ｐゴシック"/>
              </a:rPr>
              <a:t>Introduction &amp; Learning Objectives</a:t>
            </a:r>
            <a:endParaRPr lang="en-US" sz="4400" b="1" dirty="0">
              <a:solidFill>
                <a:schemeClr val="accent1"/>
              </a:solidFill>
              <a:latin typeface="HelveticaNeueLT Std"/>
            </a:endParaRPr>
          </a:p>
        </p:txBody>
      </p:sp>
      <p:pic>
        <p:nvPicPr>
          <p:cNvPr id="4" name="Picture 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69925A5-0EFE-48CF-9BAB-577213C30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38" y="5060529"/>
            <a:ext cx="886285" cy="8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0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C76D-9BCE-4CDA-AFD7-680EF9D72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HelveticaNeueLT Std"/>
                <a:ea typeface="ＭＳ Ｐゴシック"/>
              </a:rPr>
              <a:t>1.Which parts of your identity feel the most important to you at the moment? </a:t>
            </a:r>
            <a:br>
              <a:rPr lang="en-US" sz="2800" dirty="0">
                <a:latin typeface="HelveticaNeueLT Std" panose="020B0604020202020204" pitchFamily="34" charset="0"/>
                <a:ea typeface="ＭＳ Ｐゴシック"/>
              </a:rPr>
            </a:br>
            <a:endParaRPr lang="en-GB" sz="2800">
              <a:solidFill>
                <a:srgbClr val="002060"/>
              </a:solidFill>
              <a:latin typeface="HelveticaNeueLT Std" panose="020B0604020202020204" pitchFamily="34" charset="0"/>
              <a:ea typeface="ＭＳ Ｐゴシック"/>
            </a:endParaRPr>
          </a:p>
          <a:p>
            <a:r>
              <a:rPr lang="en-US" sz="2800" dirty="0">
                <a:solidFill>
                  <a:srgbClr val="002060"/>
                </a:solidFill>
                <a:latin typeface="HelveticaNeueLT Std"/>
                <a:ea typeface="ＭＳ Ｐゴシック"/>
              </a:rPr>
              <a:t>2.Do you think that will change in the future? Why?</a:t>
            </a:r>
            <a:r>
              <a:rPr lang="en-US" sz="2400" dirty="0">
                <a:solidFill>
                  <a:srgbClr val="002060"/>
                </a:solidFill>
                <a:latin typeface="HelveticaNeueLT Std"/>
                <a:ea typeface="ＭＳ Ｐゴシック"/>
              </a:rPr>
              <a:t> </a:t>
            </a:r>
            <a:endParaRPr lang="en-GB" sz="2400" dirty="0">
              <a:solidFill>
                <a:srgbClr val="002060"/>
              </a:solidFill>
              <a:latin typeface="HelveticaNeueLT Std" panose="020B0604020202020204" pitchFamily="34" charset="0"/>
              <a:ea typeface="ＭＳ Ｐゴシック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72956-DDD9-48FC-BE59-5FA2FA29C673}"/>
              </a:ext>
            </a:extLst>
          </p:cNvPr>
          <p:cNvSpPr txBox="1"/>
          <p:nvPr/>
        </p:nvSpPr>
        <p:spPr>
          <a:xfrm>
            <a:off x="147259" y="126695"/>
            <a:ext cx="40515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Extension questions</a:t>
            </a:r>
            <a:r>
              <a:rPr lang="en-US" sz="2800" b="1">
                <a:solidFill>
                  <a:schemeClr val="accent1"/>
                </a:solidFill>
                <a:latin typeface="Desyrel"/>
                <a:ea typeface="ＭＳ Ｐゴシック"/>
              </a:rPr>
              <a:t> </a:t>
            </a:r>
            <a:endParaRPr lang="en-US" sz="2800">
              <a:solidFill>
                <a:schemeClr val="accent1"/>
              </a:solidFill>
              <a:latin typeface="Desyrel"/>
            </a:endParaRPr>
          </a:p>
        </p:txBody>
      </p:sp>
    </p:spTree>
    <p:extLst>
      <p:ext uri="{BB962C8B-B14F-4D97-AF65-F5344CB8AC3E}">
        <p14:creationId xmlns:p14="http://schemas.microsoft.com/office/powerpoint/2010/main" val="1948328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4EF9-8BF8-4A23-8EF8-E9101C6E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7"/>
            <a:ext cx="10503593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HelveticaNeueLT Std" panose="020B0604020202020204" pitchFamily="34" charset="0"/>
              </a:rPr>
              <a:t>Do you think your identity is something you are born with, or that is created once you are born? </a:t>
            </a:r>
            <a:endParaRPr lang="en-US" sz="32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34C2E4-AA85-45FD-95C9-434DE042C25C}"/>
              </a:ext>
            </a:extLst>
          </p:cNvPr>
          <p:cNvCxnSpPr>
            <a:cxnSpLocks/>
          </p:cNvCxnSpPr>
          <p:nvPr/>
        </p:nvCxnSpPr>
        <p:spPr>
          <a:xfrm>
            <a:off x="1798897" y="3065252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FC771B1-FF1F-4456-AC5D-9E28D9C7A964}"/>
              </a:ext>
            </a:extLst>
          </p:cNvPr>
          <p:cNvSpPr/>
          <p:nvPr/>
        </p:nvSpPr>
        <p:spPr>
          <a:xfrm>
            <a:off x="10268310" y="1814337"/>
            <a:ext cx="1797168" cy="13083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29D8BDF-730C-4E30-8D48-D12044F7F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00000">
            <a:off x="545961" y="4578223"/>
            <a:ext cx="1389666" cy="215977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6ED309-D517-4DC9-B195-CFCC9C4CE0D1}"/>
              </a:ext>
            </a:extLst>
          </p:cNvPr>
          <p:cNvCxnSpPr>
            <a:cxnSpLocks/>
          </p:cNvCxnSpPr>
          <p:nvPr/>
        </p:nvCxnSpPr>
        <p:spPr>
          <a:xfrm>
            <a:off x="1798897" y="3818016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6861BC-01C3-48A4-81CA-C038AFCE907C}"/>
              </a:ext>
            </a:extLst>
          </p:cNvPr>
          <p:cNvCxnSpPr>
            <a:cxnSpLocks/>
          </p:cNvCxnSpPr>
          <p:nvPr/>
        </p:nvCxnSpPr>
        <p:spPr>
          <a:xfrm>
            <a:off x="1877406" y="4556925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180F73-E905-420C-A79D-F1EC84A47A6F}"/>
              </a:ext>
            </a:extLst>
          </p:cNvPr>
          <p:cNvCxnSpPr>
            <a:cxnSpLocks/>
          </p:cNvCxnSpPr>
          <p:nvPr/>
        </p:nvCxnSpPr>
        <p:spPr>
          <a:xfrm>
            <a:off x="1877406" y="5406670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36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9760-C115-4AC5-83B8-55338721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7"/>
            <a:ext cx="10575984" cy="142200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Helvetica"/>
                <a:ea typeface="ＭＳ Ｐゴシック"/>
                <a:cs typeface="Helvetica"/>
              </a:rPr>
              <a:t>Next Lesson:</a:t>
            </a:r>
            <a:endParaRPr lang="en-GB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84ABFD-BD06-A044-9361-E360C881198F}"/>
              </a:ext>
            </a:extLst>
          </p:cNvPr>
          <p:cNvSpPr/>
          <p:nvPr/>
        </p:nvSpPr>
        <p:spPr>
          <a:xfrm>
            <a:off x="3348812" y="2865511"/>
            <a:ext cx="6146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Helvetica"/>
                <a:ea typeface="ＭＳ Ｐゴシック"/>
                <a:cs typeface="Helvetica"/>
              </a:rPr>
              <a:t>Visible &amp; Invisible Identify 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28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C76D-9BCE-4CDA-AFD7-680EF9D72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HelveticaNeueLT Std"/>
                <a:ea typeface="ＭＳ Ｐゴシック"/>
              </a:rPr>
              <a:t>Empathy Pairs </a:t>
            </a:r>
            <a:br>
              <a:rPr lang="en-GB" sz="2600" dirty="0">
                <a:latin typeface="HelveticaNeueLT Std" panose="020B0604020202020204" pitchFamily="34" charset="0"/>
                <a:ea typeface="ＭＳ Ｐゴシック"/>
              </a:rPr>
            </a:br>
            <a:br>
              <a:rPr lang="en-GB" sz="2600" dirty="0">
                <a:latin typeface="HelveticaNeueLT Std" panose="020B0604020202020204" pitchFamily="34" charset="0"/>
                <a:ea typeface="ＭＳ Ｐゴシック"/>
              </a:rPr>
            </a:br>
            <a:r>
              <a:rPr lang="en-GB" sz="2800" dirty="0">
                <a:solidFill>
                  <a:srgbClr val="002060"/>
                </a:solidFill>
                <a:latin typeface="HelveticaNeueLT Std"/>
                <a:ea typeface="ＭＳ Ｐゴシック"/>
              </a:rPr>
              <a:t>- Were there any similarities between you?</a:t>
            </a:r>
            <a:br>
              <a:rPr lang="en-GB" sz="2800" dirty="0">
                <a:latin typeface="HelveticaNeueLT Std" panose="020B0604020202020204" pitchFamily="34" charset="0"/>
                <a:ea typeface="ＭＳ Ｐゴシック"/>
              </a:rPr>
            </a:br>
            <a:br>
              <a:rPr lang="en-GB" sz="2800" dirty="0">
                <a:latin typeface="HelveticaNeueLT Std" panose="020B0604020202020204" pitchFamily="34" charset="0"/>
                <a:ea typeface="ＭＳ Ｐゴシック"/>
              </a:rPr>
            </a:br>
            <a:r>
              <a:rPr lang="en-GB" sz="2800" dirty="0">
                <a:solidFill>
                  <a:srgbClr val="002060"/>
                </a:solidFill>
                <a:latin typeface="HelveticaNeueLT Std"/>
                <a:ea typeface="ＭＳ Ｐゴシック"/>
              </a:rPr>
              <a:t>- Were there any differences? </a:t>
            </a:r>
            <a:br>
              <a:rPr lang="en-GB" sz="2800" dirty="0">
                <a:latin typeface="HelveticaNeueLT Std" panose="020B0604020202020204" pitchFamily="34" charset="0"/>
                <a:ea typeface="ＭＳ Ｐゴシック"/>
              </a:rPr>
            </a:br>
            <a:br>
              <a:rPr lang="en-GB" sz="2800" dirty="0">
                <a:latin typeface="HelveticaNeueLT Std" panose="020B0604020202020204" pitchFamily="34" charset="0"/>
                <a:ea typeface="ＭＳ Ｐゴシック"/>
              </a:rPr>
            </a:br>
            <a:r>
              <a:rPr lang="en-GB" sz="2800" dirty="0">
                <a:solidFill>
                  <a:srgbClr val="002060"/>
                </a:solidFill>
                <a:latin typeface="HelveticaNeueLT Std"/>
                <a:ea typeface="ＭＳ Ｐゴシック"/>
              </a:rPr>
              <a:t>- Were you able to understand why parts of your identities were different?</a:t>
            </a:r>
            <a:r>
              <a:rPr lang="en-GB" sz="2600" dirty="0">
                <a:solidFill>
                  <a:srgbClr val="002060"/>
                </a:solidFill>
                <a:latin typeface="HelveticaNeueLT Std"/>
                <a:ea typeface="ＭＳ Ｐゴシック"/>
              </a:rPr>
              <a:t> </a:t>
            </a:r>
            <a:endParaRPr lang="en-GB" sz="2400" dirty="0">
              <a:solidFill>
                <a:srgbClr val="002060"/>
              </a:solidFill>
              <a:latin typeface="HelveticaNeueLT Std" panose="020B0604020202020204" pitchFamily="34" charset="0"/>
              <a:ea typeface="ＭＳ Ｐゴシック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72956-DDD9-48FC-BE59-5FA2FA29C673}"/>
              </a:ext>
            </a:extLst>
          </p:cNvPr>
          <p:cNvSpPr txBox="1"/>
          <p:nvPr/>
        </p:nvSpPr>
        <p:spPr>
          <a:xfrm>
            <a:off x="147259" y="126695"/>
            <a:ext cx="40515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Extension Activity </a:t>
            </a:r>
            <a:r>
              <a:rPr lang="en-US" sz="2800" b="1" dirty="0">
                <a:solidFill>
                  <a:schemeClr val="accent1"/>
                </a:solidFill>
                <a:latin typeface="Desyrel"/>
                <a:ea typeface="ＭＳ Ｐゴシック"/>
              </a:rPr>
              <a:t> </a:t>
            </a:r>
            <a:endParaRPr lang="en-US" sz="2800" dirty="0">
              <a:solidFill>
                <a:schemeClr val="accent1"/>
              </a:solidFill>
              <a:latin typeface="Desyrel"/>
            </a:endParaRPr>
          </a:p>
        </p:txBody>
      </p:sp>
    </p:spTree>
    <p:extLst>
      <p:ext uri="{BB962C8B-B14F-4D97-AF65-F5344CB8AC3E}">
        <p14:creationId xmlns:p14="http://schemas.microsoft.com/office/powerpoint/2010/main" val="362804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80BEF8-FF81-428E-BAF9-63C58C97294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FE4E1-9231-41A0-B9A7-C15273595FE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53A828-3FF9-4D03-B329-B25BE1FAC201}"/>
              </a:ext>
            </a:extLst>
          </p:cNvPr>
          <p:cNvSpPr/>
          <p:nvPr/>
        </p:nvSpPr>
        <p:spPr>
          <a:xfrm>
            <a:off x="3583879" y="2646402"/>
            <a:ext cx="8882417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HelveticaNeueLT Std"/>
                <a:ea typeface="ＭＳ Ｐゴシック"/>
              </a:rPr>
              <a:t>I wouldn’t be me if…</a:t>
            </a:r>
            <a:endParaRPr lang="en-US" sz="54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6C3A1-1AD4-48F5-B399-13F55BA0DC53}"/>
              </a:ext>
            </a:extLst>
          </p:cNvPr>
          <p:cNvSpPr txBox="1"/>
          <p:nvPr/>
        </p:nvSpPr>
        <p:spPr>
          <a:xfrm>
            <a:off x="261256" y="300445"/>
            <a:ext cx="314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HelveticaNeueLT Std" panose="020B0604020202020204" pitchFamily="34" charset="0"/>
              </a:rPr>
              <a:t>Activity 1 </a:t>
            </a:r>
          </a:p>
        </p:txBody>
      </p:sp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A7E2BEF8-67C6-4960-8C84-CB40EDB86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421477" y="-57405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48910D-CE5C-4F64-9DA5-D242A994B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73"/>
          <a:stretch/>
        </p:blipFill>
        <p:spPr>
          <a:xfrm>
            <a:off x="178711" y="1750126"/>
            <a:ext cx="3717014" cy="29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2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AF4DA-E572-4C05-890F-987BDE36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HelveticaNeueLT Std"/>
                <a:ea typeface="ＭＳ Ｐゴシック"/>
              </a:rPr>
              <a:t>Identity Film </a:t>
            </a:r>
            <a:endParaRPr lang="en-GB" dirty="0">
              <a:solidFill>
                <a:srgbClr val="002060"/>
              </a:solidFill>
              <a:latin typeface="HelveticaNeueLT Std" panose="020B0604020202020204" pitchFamily="34" charset="0"/>
              <a:ea typeface="ＭＳ Ｐゴシック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23D97F-C203-4E0C-8D91-515F34098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6519"/>
            <a:ext cx="10058400" cy="4023360"/>
          </a:xfr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4000" dirty="0">
                <a:solidFill>
                  <a:srgbClr val="002060"/>
                </a:solidFill>
                <a:ea typeface="ＭＳ Ｐゴシック"/>
                <a:hlinkClick r:id="rId2"/>
              </a:rPr>
              <a:t>PLAY</a:t>
            </a:r>
            <a:r>
              <a:rPr lang="en-US" sz="4000" dirty="0">
                <a:solidFill>
                  <a:srgbClr val="002060"/>
                </a:solidFill>
                <a:ea typeface="ＭＳ Ｐゴシック"/>
              </a:rPr>
              <a:t> </a:t>
            </a:r>
            <a:endParaRPr lang="en-GB" sz="4000" b="1" dirty="0">
              <a:ea typeface="ＭＳ Ｐゴシック"/>
            </a:endParaRPr>
          </a:p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3200" dirty="0">
                <a:solidFill>
                  <a:srgbClr val="002060"/>
                </a:solidFill>
                <a:ea typeface="ＭＳ Ｐゴシック"/>
              </a:rPr>
              <a:t>Click PLAY above or go to </a:t>
            </a:r>
            <a:r>
              <a:rPr lang="en-GB" sz="1800" dirty="0">
                <a:ea typeface="ＭＳ Ｐゴシック"/>
                <a:hlinkClick r:id="rId2"/>
              </a:rPr>
              <a:t>https://www.youtube.com/watch?v=ESrNn9N4itk</a:t>
            </a:r>
            <a:endParaRPr lang="en-US" sz="1800"/>
          </a:p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4000" dirty="0">
              <a:solidFill>
                <a:srgbClr val="002060"/>
              </a:solidFill>
            </a:endParaRPr>
          </a:p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100" dirty="0">
              <a:solidFill>
                <a:srgbClr val="002060"/>
              </a:solidFill>
            </a:endParaRPr>
          </a:p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100" dirty="0">
              <a:ea typeface="ＭＳ Ｐゴシック"/>
            </a:endParaRPr>
          </a:p>
        </p:txBody>
      </p:sp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BF67FE0-1BBC-4DE6-BA20-C929FC367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052" y="618693"/>
            <a:ext cx="12763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073" y="2592901"/>
            <a:ext cx="5467927" cy="246862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ea typeface="ＭＳ Ｐゴシック"/>
              </a:rPr>
              <a:t>What do you notice about the students in the film? </a:t>
            </a:r>
            <a:r>
              <a:rPr lang="en-US" sz="4000" dirty="0">
                <a:solidFill>
                  <a:srgbClr val="002060"/>
                </a:solidFill>
                <a:latin typeface="HelveticaNeueLT Std"/>
                <a:ea typeface="ＭＳ Ｐゴシック"/>
              </a:rPr>
              <a:t> </a:t>
            </a:r>
            <a:r>
              <a:rPr lang="en-US" sz="3600" dirty="0">
                <a:solidFill>
                  <a:srgbClr val="002060"/>
                </a:solidFill>
                <a:latin typeface="HelveticaNeueLT Std"/>
                <a:ea typeface="ＭＳ Ｐゴシック"/>
              </a:rPr>
              <a:t> </a:t>
            </a:r>
            <a:endParaRPr lang="en-US" sz="3600" dirty="0">
              <a:solidFill>
                <a:srgbClr val="002060"/>
              </a:solidFill>
              <a:latin typeface="HelveticaNeueLT Std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2EEF6D-8DDD-45B0-9371-07DCE01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8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8" y="2574428"/>
            <a:ext cx="4959927" cy="246862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ea typeface="ＭＳ Ｐゴシック"/>
              </a:rPr>
              <a:t>Why do you think they are all the same </a:t>
            </a:r>
            <a:r>
              <a:rPr lang="en-US" sz="4000" dirty="0" err="1">
                <a:solidFill>
                  <a:srgbClr val="002060"/>
                </a:solidFill>
                <a:ea typeface="ＭＳ Ｐゴシック"/>
              </a:rPr>
              <a:t>colour</a:t>
            </a:r>
            <a:r>
              <a:rPr lang="en-US" sz="4000" dirty="0">
                <a:solidFill>
                  <a:srgbClr val="002060"/>
                </a:solidFill>
                <a:ea typeface="ＭＳ Ｐゴシック"/>
              </a:rPr>
              <a:t>? </a:t>
            </a:r>
            <a:endParaRPr lang="en-US" sz="36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2EEF6D-8DDD-45B0-9371-07DCE01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9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273" y="2817091"/>
            <a:ext cx="4756727" cy="218901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  <a:ea typeface="ＭＳ Ｐゴシック"/>
              </a:rPr>
              <a:t>Why do you think they are different shapes?</a:t>
            </a:r>
            <a:br>
              <a:rPr lang="en-US" sz="4000" dirty="0">
                <a:solidFill>
                  <a:srgbClr val="002060"/>
                </a:solidFill>
                <a:ea typeface="ＭＳ Ｐゴシック"/>
              </a:rPr>
            </a:br>
            <a:r>
              <a:rPr lang="en-US" sz="4000" dirty="0">
                <a:solidFill>
                  <a:srgbClr val="002060"/>
                </a:solidFill>
                <a:ea typeface="ＭＳ Ｐゴシック"/>
              </a:rPr>
              <a:t>What do you  think the shapes stand for? </a:t>
            </a:r>
            <a:r>
              <a:rPr lang="en-US" sz="40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r>
              <a:rPr lang="en-US" sz="36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endParaRPr lang="en-US" sz="36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2EEF6D-8DDD-45B0-9371-07DCE01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34C2E4-AA85-45FD-95C9-434DE042C25C}"/>
              </a:ext>
            </a:extLst>
          </p:cNvPr>
          <p:cNvCxnSpPr>
            <a:cxnSpLocks/>
          </p:cNvCxnSpPr>
          <p:nvPr/>
        </p:nvCxnSpPr>
        <p:spPr>
          <a:xfrm>
            <a:off x="1798897" y="3065252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FC771B1-FF1F-4456-AC5D-9E28D9C7A964}"/>
              </a:ext>
            </a:extLst>
          </p:cNvPr>
          <p:cNvSpPr/>
          <p:nvPr/>
        </p:nvSpPr>
        <p:spPr>
          <a:xfrm>
            <a:off x="10268310" y="1814337"/>
            <a:ext cx="1797168" cy="13083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29D8BDF-730C-4E30-8D48-D12044F7F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00000">
            <a:off x="545961" y="4578223"/>
            <a:ext cx="1389666" cy="215977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6ED309-D517-4DC9-B195-CFCC9C4CE0D1}"/>
              </a:ext>
            </a:extLst>
          </p:cNvPr>
          <p:cNvCxnSpPr>
            <a:cxnSpLocks/>
          </p:cNvCxnSpPr>
          <p:nvPr/>
        </p:nvCxnSpPr>
        <p:spPr>
          <a:xfrm>
            <a:off x="1798897" y="3818016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6861BC-01C3-48A4-81CA-C038AFCE907C}"/>
              </a:ext>
            </a:extLst>
          </p:cNvPr>
          <p:cNvCxnSpPr>
            <a:cxnSpLocks/>
          </p:cNvCxnSpPr>
          <p:nvPr/>
        </p:nvCxnSpPr>
        <p:spPr>
          <a:xfrm>
            <a:off x="1877406" y="4556925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180F73-E905-420C-A79D-F1EC84A47A6F}"/>
              </a:ext>
            </a:extLst>
          </p:cNvPr>
          <p:cNvCxnSpPr>
            <a:cxnSpLocks/>
          </p:cNvCxnSpPr>
          <p:nvPr/>
        </p:nvCxnSpPr>
        <p:spPr>
          <a:xfrm>
            <a:off x="1877406" y="5406670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AFC1244-71B5-4D36-81B7-4BE4DC7A2994}"/>
              </a:ext>
            </a:extLst>
          </p:cNvPr>
          <p:cNvSpPr/>
          <p:nvPr/>
        </p:nvSpPr>
        <p:spPr>
          <a:xfrm>
            <a:off x="1056033" y="799359"/>
            <a:ext cx="9939193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HelveticaNeueLT Std"/>
                <a:ea typeface="ＭＳ Ｐゴシック"/>
              </a:rPr>
              <a:t>If you met some of the students in the film for the first time, what questions could you ask to get to know them better?</a:t>
            </a:r>
            <a:endParaRPr lang="en-US" sz="2800" dirty="0">
              <a:solidFill>
                <a:srgbClr val="002060"/>
              </a:solidFill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349797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80BEF8-FF81-428E-BAF9-63C58C97294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FE4E1-9231-41A0-B9A7-C15273595FE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6C3A1-1AD4-48F5-B399-13F55BA0DC53}"/>
              </a:ext>
            </a:extLst>
          </p:cNvPr>
          <p:cNvSpPr txBox="1"/>
          <p:nvPr/>
        </p:nvSpPr>
        <p:spPr>
          <a:xfrm>
            <a:off x="1021805" y="372394"/>
            <a:ext cx="314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HelveticaNeueLT Std" panose="020B0604020202020204" pitchFamily="34" charset="0"/>
              </a:rPr>
              <a:t>Identity </a:t>
            </a:r>
          </a:p>
        </p:txBody>
      </p:sp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A7E2BEF8-67C6-4960-8C84-CB40EDB86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421477" y="-57405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C9AD39-04A0-4392-B9CF-2C776115B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51"/>
          <a:stretch/>
        </p:blipFill>
        <p:spPr>
          <a:xfrm>
            <a:off x="458121" y="2375890"/>
            <a:ext cx="3148149" cy="2874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BFD215-086E-479E-B38E-7A423C8CC67C}"/>
              </a:ext>
            </a:extLst>
          </p:cNvPr>
          <p:cNvSpPr txBox="1"/>
          <p:nvPr/>
        </p:nvSpPr>
        <p:spPr>
          <a:xfrm>
            <a:off x="4024746" y="1489171"/>
            <a:ext cx="6954982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  <a:latin typeface="HelveticaNeueLT Std"/>
                <a:ea typeface="ＭＳ Ｐゴシック"/>
              </a:rPr>
              <a:t>Our identity is what makes us who we are </a:t>
            </a:r>
            <a:endParaRPr lang="en-GB" sz="2400" b="1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  <a:latin typeface="HelveticaNeueLT Std"/>
                <a:ea typeface="ＭＳ Ｐゴシック"/>
              </a:rPr>
              <a:t>All the things that make us ‘us’ </a:t>
            </a:r>
            <a:endParaRPr lang="en-GB" sz="2400" b="1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  <a:latin typeface="HelveticaNeueLT Std"/>
                <a:ea typeface="ＭＳ Ｐゴシック"/>
              </a:rPr>
              <a:t>Everybody’s identity is unique. There are no two people in the world with the same identity – not even twins! </a:t>
            </a:r>
            <a:endParaRPr lang="en-GB" sz="2400" b="1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  <a:latin typeface="HelveticaNeueLT Std"/>
                <a:ea typeface="ＭＳ Ｐゴシック"/>
              </a:rPr>
              <a:t>Some parts of our identity might be the same as other people’s </a:t>
            </a:r>
            <a:endParaRPr lang="en-GB" sz="2400" b="1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  <a:latin typeface="HelveticaNeueLT Std"/>
                <a:ea typeface="ＭＳ Ｐゴシック"/>
              </a:rPr>
              <a:t>Our similarities and difference are things to be celebrated</a:t>
            </a:r>
            <a:endParaRPr lang="en-GB" sz="2400" dirty="0">
              <a:latin typeface="HelveticaNeueLT Std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28841291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_new">
  <a:themeElements>
    <a:clrScheme name="Custom 1">
      <a:dk1>
        <a:srgbClr val="50555B"/>
      </a:dk1>
      <a:lt1>
        <a:sysClr val="window" lastClr="FFFFFF"/>
      </a:lt1>
      <a:dk2>
        <a:srgbClr val="7A7D81"/>
      </a:dk2>
      <a:lt2>
        <a:srgbClr val="189FB5"/>
      </a:lt2>
      <a:accent1>
        <a:srgbClr val="F39200"/>
      </a:accent1>
      <a:accent2>
        <a:srgbClr val="A1A833"/>
      </a:accent2>
      <a:accent3>
        <a:srgbClr val="B43B40"/>
      </a:accent3>
      <a:accent4>
        <a:srgbClr val="8D3067"/>
      </a:accent4>
      <a:accent5>
        <a:srgbClr val="F1C930"/>
      </a:accent5>
      <a:accent6>
        <a:srgbClr val="40243C"/>
      </a:accent6>
      <a:hlink>
        <a:srgbClr val="189FB5"/>
      </a:hlink>
      <a:folHlink>
        <a:srgbClr val="8C8C8C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" id="{FF383F0F-864E-407C-B6DA-3D65E09D3E22}" vid="{EC04C27D-2EF7-4D86-813B-628CAAD68E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ip_UnifiedCompliancePolicyUIAction xmlns="http://schemas.microsoft.com/sharepoint/v3" xsi:nil="true"/>
    <_ip_UnifiedCompliancePolicyProperties xmlns="http://schemas.microsoft.com/sharepoint/v3" xsi:nil="true"/>
    <SharedWithUsers xmlns="210d88b8-1c87-439f-848d-ad442d2f6fd5">
      <UserInfo>
        <DisplayName>Katy Dent</DisplayName>
        <AccountId>6191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16" ma:contentTypeDescription="Create a new document." ma:contentTypeScope="" ma:versionID="18e94466452267bb4092babb326534fd">
  <xsd:schema xmlns:xsd="http://www.w3.org/2001/XMLSchema" xmlns:xs="http://www.w3.org/2001/XMLSchema" xmlns:p="http://schemas.microsoft.com/office/2006/metadata/properties" xmlns:ns1="http://schemas.microsoft.com/sharepoint/v3" xmlns:ns2="210d88b8-1c87-439f-848d-ad442d2f6fd5" xmlns:ns3="http://schemas.microsoft.com/sharepoint/v4" xmlns:ns4="06e9f01b-b787-4c96-9b07-64e21198086c" targetNamespace="http://schemas.microsoft.com/office/2006/metadata/properties" ma:root="true" ma:fieldsID="7e3a550d8b330dd8841e205d991b56eb" ns1:_="" ns2:_="" ns3:_="" ns4:_="">
    <xsd:import namespace="http://schemas.microsoft.com/sharepoint/v3"/>
    <xsd:import namespace="210d88b8-1c87-439f-848d-ad442d2f6fd5"/>
    <xsd:import namespace="http://schemas.microsoft.com/sharepoint/v4"/>
    <xsd:import namespace="06e9f01b-b787-4c96-9b07-64e2119808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f01b-b787-4c96-9b07-64e21198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13841F-6585-4AEB-BFC2-0AAADA044A1E}">
  <ds:schemaRefs>
    <ds:schemaRef ds:uri="http://schemas.microsoft.com/office/2006/documentManagement/types"/>
    <ds:schemaRef ds:uri="http://schemas.microsoft.com/sharepoint/v3"/>
    <ds:schemaRef ds:uri="http://www.w3.org/XML/1998/namespace"/>
    <ds:schemaRef ds:uri="210d88b8-1c87-439f-848d-ad442d2f6fd5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6e9f01b-b787-4c96-9b07-64e21198086c"/>
    <ds:schemaRef ds:uri="http://schemas.microsoft.com/sharepoint/v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92A86D7-CB80-47C5-9F94-7A983AC38A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0d88b8-1c87-439f-848d-ad442d2f6fd5"/>
    <ds:schemaRef ds:uri="http://schemas.microsoft.com/sharepoint/v4"/>
    <ds:schemaRef ds:uri="06e9f01b-b787-4c96-9b07-64e2119808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F9EE2C-7BE6-4D4F-ADB9-E1376474BC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607</Words>
  <Application>Microsoft Office PowerPoint</Application>
  <PresentationFormat>Widescreen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Desyrel</vt:lpstr>
      <vt:lpstr>Gill Sans MT</vt:lpstr>
      <vt:lpstr>Helvetica</vt:lpstr>
      <vt:lpstr>HelveticaNeueLT Std</vt:lpstr>
      <vt:lpstr>HelveticaNeueLT Std Lt</vt:lpstr>
      <vt:lpstr>Times New Roman</vt:lpstr>
      <vt:lpstr>PP template_new</vt:lpstr>
      <vt:lpstr> What is Identity? </vt:lpstr>
      <vt:lpstr>PowerPoint Presentation</vt:lpstr>
      <vt:lpstr>PowerPoint Presentation</vt:lpstr>
      <vt:lpstr>Identity Film </vt:lpstr>
      <vt:lpstr>What do you notice about the students in the film?   </vt:lpstr>
      <vt:lpstr>Why do you think they are all the same colour? </vt:lpstr>
      <vt:lpstr>Why do you think they are different shapes? What do you  think the shapes stand for?   </vt:lpstr>
      <vt:lpstr>PowerPoint Presentation</vt:lpstr>
      <vt:lpstr>PowerPoint Presentation</vt:lpstr>
      <vt:lpstr>PowerPoint Presentation</vt:lpstr>
      <vt:lpstr>What did it feel like when you were in the middle?  </vt:lpstr>
      <vt:lpstr>PowerPoint Presentation</vt:lpstr>
      <vt:lpstr>PowerPoint Presentation</vt:lpstr>
      <vt:lpstr>PowerPoint Presentation</vt:lpstr>
      <vt:lpstr>PowerPoint Presentation</vt:lpstr>
      <vt:lpstr>Was there anything that surprised you?  </vt:lpstr>
      <vt:lpstr>What has had the most influence shaping your identity?  </vt:lpstr>
      <vt:lpstr>Which parts of your identity do you think you have more choice/less choice about?  </vt:lpstr>
      <vt:lpstr>Do you think your identity would be different if you:  </vt:lpstr>
      <vt:lpstr>1.Which parts of your identity feel the most important to you at the moment?   2.Do you think that will change in the future? Why? </vt:lpstr>
      <vt:lpstr>Do you think your identity is something you are born with, or that is created once you are born? </vt:lpstr>
      <vt:lpstr>Next Lesson:</vt:lpstr>
      <vt:lpstr>Empathy Pairs   - Were there any similarities between you?  - Were there any differences?   - Were you able to understand why parts of your identities were different?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</dc:creator>
  <cp:lastModifiedBy>Katy Dent</cp:lastModifiedBy>
  <cp:revision>452</cp:revision>
  <dcterms:modified xsi:type="dcterms:W3CDTF">2020-01-29T13:01:07Z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  <property fmtid="{D5CDD505-2E9C-101B-9397-08002B2CF9AE}" pid="3" name="AuthorIds_UIVersion_28160">
    <vt:lpwstr>3282</vt:lpwstr>
  </property>
</Properties>
</file>